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2"/>
  </p:notesMasterIdLst>
  <p:handoutMasterIdLst>
    <p:handoutMasterId r:id="rId53"/>
  </p:handoutMasterIdLst>
  <p:sldIdLst>
    <p:sldId id="257" r:id="rId5"/>
    <p:sldId id="258" r:id="rId6"/>
    <p:sldId id="259" r:id="rId7"/>
    <p:sldId id="267" r:id="rId8"/>
    <p:sldId id="302" r:id="rId9"/>
    <p:sldId id="304" r:id="rId10"/>
    <p:sldId id="306" r:id="rId11"/>
    <p:sldId id="305" r:id="rId12"/>
    <p:sldId id="307" r:id="rId13"/>
    <p:sldId id="308" r:id="rId14"/>
    <p:sldId id="309" r:id="rId15"/>
    <p:sldId id="310" r:id="rId16"/>
    <p:sldId id="276" r:id="rId17"/>
    <p:sldId id="311" r:id="rId18"/>
    <p:sldId id="312" r:id="rId19"/>
    <p:sldId id="279" r:id="rId20"/>
    <p:sldId id="280" r:id="rId21"/>
    <p:sldId id="281" r:id="rId22"/>
    <p:sldId id="282" r:id="rId23"/>
    <p:sldId id="286" r:id="rId24"/>
    <p:sldId id="287" r:id="rId25"/>
    <p:sldId id="288" r:id="rId26"/>
    <p:sldId id="289" r:id="rId27"/>
    <p:sldId id="313" r:id="rId28"/>
    <p:sldId id="268" r:id="rId29"/>
    <p:sldId id="269" r:id="rId30"/>
    <p:sldId id="270" r:id="rId31"/>
    <p:sldId id="292" r:id="rId32"/>
    <p:sldId id="293" r:id="rId33"/>
    <p:sldId id="294" r:id="rId34"/>
    <p:sldId id="271" r:id="rId35"/>
    <p:sldId id="272" r:id="rId36"/>
    <p:sldId id="273" r:id="rId37"/>
    <p:sldId id="295" r:id="rId38"/>
    <p:sldId id="274" r:id="rId39"/>
    <p:sldId id="275" r:id="rId40"/>
    <p:sldId id="277" r:id="rId41"/>
    <p:sldId id="278" r:id="rId42"/>
    <p:sldId id="296" r:id="rId43"/>
    <p:sldId id="297" r:id="rId44"/>
    <p:sldId id="298" r:id="rId45"/>
    <p:sldId id="299" r:id="rId46"/>
    <p:sldId id="300" r:id="rId47"/>
    <p:sldId id="301" r:id="rId48"/>
    <p:sldId id="315" r:id="rId49"/>
    <p:sldId id="291" r:id="rId50"/>
    <p:sldId id="314" r:id="rId5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566">
          <p15:clr>
            <a:srgbClr val="A4A3A4"/>
          </p15:clr>
        </p15:guide>
        <p15:guide id="2" pos="33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743C64-11FB-59A3-B60D-F87A5D47DFFF}" name="Majola Kwazikwakhe" initials="MK" userId="S::MajolaK@dws.gov.za::6ce37e01-7bbc-4c5b-87d6-3234136fdf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3B"/>
    <a:srgbClr val="002A9E"/>
    <a:srgbClr val="00A49E"/>
    <a:srgbClr val="A4B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1704" y="102"/>
      </p:cViewPr>
      <p:guideLst>
        <p:guide orient="horz" pos="566"/>
        <p:guide pos="3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AF27E6-93A1-A59F-E50A-F4919FAB391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B8412212-110E-44F9-8D42-87BB0C7A5A7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448EBE3-4BB1-4072-87B7-B95EACFD9A42}" type="datetimeFigureOut">
              <a:rPr lang="en-US" altLang="en-US"/>
              <a:pPr/>
              <a:t>9/11/2023</a:t>
            </a:fld>
            <a:endParaRPr lang="en-US" altLang="en-US"/>
          </a:p>
        </p:txBody>
      </p:sp>
      <p:sp>
        <p:nvSpPr>
          <p:cNvPr id="4" name="Footer Placeholder 3">
            <a:extLst>
              <a:ext uri="{FF2B5EF4-FFF2-40B4-BE49-F238E27FC236}">
                <a16:creationId xmlns:a16="http://schemas.microsoft.com/office/drawing/2014/main" id="{75D5CC57-9597-C463-F3DF-F569392584F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E3C77A7-5A36-9813-7F90-77262F078F1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03EDCD0-491A-445A-94C9-CA085C716CD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A6C5D19-8653-5032-B620-89E7C5AF3A9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0723" name="Rectangle 3">
            <a:extLst>
              <a:ext uri="{FF2B5EF4-FFF2-40B4-BE49-F238E27FC236}">
                <a16:creationId xmlns:a16="http://schemas.microsoft.com/office/drawing/2014/main" id="{5D3270D6-5996-EE09-65FB-AC2937A5BF9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7D414532-8A34-48E0-839E-AAECA0C2221B}" type="datetimeFigureOut">
              <a:rPr lang="en-US" altLang="en-US"/>
              <a:pPr/>
              <a:t>9/11/2023</a:t>
            </a:fld>
            <a:endParaRPr lang="en-US" altLang="en-US"/>
          </a:p>
        </p:txBody>
      </p:sp>
      <p:sp>
        <p:nvSpPr>
          <p:cNvPr id="12292" name="Rectangle 4">
            <a:extLst>
              <a:ext uri="{FF2B5EF4-FFF2-40B4-BE49-F238E27FC236}">
                <a16:creationId xmlns:a16="http://schemas.microsoft.com/office/drawing/2014/main" id="{A66E4C13-00BB-8E7C-BAFB-3F8D4666D0D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61F1BD7-5555-C49D-41CC-38B768FF027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0752530A-6CB5-E8ED-64FF-9F5C053BA54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0727" name="Rectangle 7">
            <a:extLst>
              <a:ext uri="{FF2B5EF4-FFF2-40B4-BE49-F238E27FC236}">
                <a16:creationId xmlns:a16="http://schemas.microsoft.com/office/drawing/2014/main" id="{4794B6F1-DBDD-7EA5-97E0-DF5AFDC4D34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B586C7E-0CE0-4CDE-8E47-E721D55CB3E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914F4527-942C-75D8-8CC7-999470F3AB7D}"/>
              </a:ext>
            </a:extLst>
          </p:cNvPr>
          <p:cNvSpPr>
            <a:spLocks noGrp="1" noRot="1" noChangeAspect="1" noChangeArrowheads="1" noTextEdit="1"/>
          </p:cNvSpPr>
          <p:nvPr>
            <p:ph type="sldImg"/>
          </p:nvPr>
        </p:nvSpPr>
        <p:spPr>
          <a:ln/>
        </p:spPr>
      </p:sp>
      <p:sp>
        <p:nvSpPr>
          <p:cNvPr id="14338" name="Rectangle 3">
            <a:extLst>
              <a:ext uri="{FF2B5EF4-FFF2-40B4-BE49-F238E27FC236}">
                <a16:creationId xmlns:a16="http://schemas.microsoft.com/office/drawing/2014/main" id="{FF861C18-619E-9686-5434-B0D61F18E8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30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1E0D5-882B-B682-45F2-C095FFDDD8F7}"/>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87B05695-0B77-9F55-EA71-1BCA94A5B00D}"/>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D125742-16B6-12E3-BDFD-F1E10F070EF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EACF8384-92FA-4472-BB0B-7AAF05D70EA6}" type="slidenum">
              <a:rPr lang="en-US" altLang="en-US"/>
              <a:pPr/>
              <a:t>‹#›</a:t>
            </a:fld>
            <a:endParaRPr lang="en-US" altLang="en-US"/>
          </a:p>
        </p:txBody>
      </p:sp>
    </p:spTree>
    <p:extLst>
      <p:ext uri="{BB962C8B-B14F-4D97-AF65-F5344CB8AC3E}">
        <p14:creationId xmlns:p14="http://schemas.microsoft.com/office/powerpoint/2010/main" val="192806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F3B0B-DA3D-86A5-0D54-524B02C73881}"/>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A6075823-352E-F77F-389A-3613D2059CD8}"/>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F6EDAB-E33E-8032-1883-011442556DF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34CB98AD-3234-470E-BFEE-446DD57A1F77}" type="slidenum">
              <a:rPr lang="en-US" altLang="en-US"/>
              <a:pPr/>
              <a:t>‹#›</a:t>
            </a:fld>
            <a:endParaRPr lang="en-US" altLang="en-US"/>
          </a:p>
        </p:txBody>
      </p:sp>
    </p:spTree>
    <p:extLst>
      <p:ext uri="{BB962C8B-B14F-4D97-AF65-F5344CB8AC3E}">
        <p14:creationId xmlns:p14="http://schemas.microsoft.com/office/powerpoint/2010/main" val="401104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93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22A43-AB2F-966F-6343-881CFFDD13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3FB1829-BC3C-B11F-B919-7AD8BF3AF0A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150138B-6899-B3B2-AC6A-747928B6A30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481ABA1B-0673-408C-85B4-A6A8C0B40359}" type="slidenum">
              <a:rPr lang="en-US" altLang="en-US"/>
              <a:pPr/>
              <a:t>‹#›</a:t>
            </a:fld>
            <a:endParaRPr lang="en-US" altLang="en-US"/>
          </a:p>
        </p:txBody>
      </p:sp>
    </p:spTree>
    <p:extLst>
      <p:ext uri="{BB962C8B-B14F-4D97-AF65-F5344CB8AC3E}">
        <p14:creationId xmlns:p14="http://schemas.microsoft.com/office/powerpoint/2010/main" val="91612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6C8124-FD14-B5B4-B3EF-1C0CFC6D47D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F81BEBDB-A361-2A70-545D-EFAA3F6E1055}"/>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622F301-F52D-D40B-24BF-B84B4EABECCF}"/>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775304AC-E3E4-463A-8595-D2891C01B4E2}" type="slidenum">
              <a:rPr lang="en-US" altLang="en-US"/>
              <a:pPr/>
              <a:t>‹#›</a:t>
            </a:fld>
            <a:endParaRPr lang="en-US" altLang="en-US"/>
          </a:p>
        </p:txBody>
      </p:sp>
    </p:spTree>
    <p:extLst>
      <p:ext uri="{BB962C8B-B14F-4D97-AF65-F5344CB8AC3E}">
        <p14:creationId xmlns:p14="http://schemas.microsoft.com/office/powerpoint/2010/main" val="160359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805EA0-1218-DB48-6D9D-990484C7D98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8" name="Footer Placeholder 7">
            <a:extLst>
              <a:ext uri="{FF2B5EF4-FFF2-40B4-BE49-F238E27FC236}">
                <a16:creationId xmlns:a16="http://schemas.microsoft.com/office/drawing/2014/main" id="{4F0BD182-845A-8B0B-4D09-7E028101F2FB}"/>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1818E64E-38F0-4119-A1BC-808A9CB14C7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AFBC047C-662E-43E4-8BAA-DFB6618E77D7}" type="slidenum">
              <a:rPr lang="en-US" altLang="en-US"/>
              <a:pPr/>
              <a:t>‹#›</a:t>
            </a:fld>
            <a:endParaRPr lang="en-US" altLang="en-US"/>
          </a:p>
        </p:txBody>
      </p:sp>
    </p:spTree>
    <p:extLst>
      <p:ext uri="{BB962C8B-B14F-4D97-AF65-F5344CB8AC3E}">
        <p14:creationId xmlns:p14="http://schemas.microsoft.com/office/powerpoint/2010/main" val="377705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6EED1A-3885-E943-5A63-D1C2D170C63E}"/>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186E5355-FA14-7B4C-7C80-6362FB277A0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B353A880-E654-E838-F959-B56B30BF5C0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EEAA35E8-A8D7-4BE3-A4CD-72F36EA7ABAE}" type="slidenum">
              <a:rPr lang="en-US" altLang="en-US"/>
              <a:pPr/>
              <a:t>‹#›</a:t>
            </a:fld>
            <a:endParaRPr lang="en-US" altLang="en-US"/>
          </a:p>
        </p:txBody>
      </p:sp>
    </p:spTree>
    <p:extLst>
      <p:ext uri="{BB962C8B-B14F-4D97-AF65-F5344CB8AC3E}">
        <p14:creationId xmlns:p14="http://schemas.microsoft.com/office/powerpoint/2010/main" val="271162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C7F1D7-CC16-668C-A7E6-94D527F55AE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3" name="Footer Placeholder 2">
            <a:extLst>
              <a:ext uri="{FF2B5EF4-FFF2-40B4-BE49-F238E27FC236}">
                <a16:creationId xmlns:a16="http://schemas.microsoft.com/office/drawing/2014/main" id="{4E8A8AAA-7EF6-5778-63C9-5389AA755585}"/>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3AEF2A53-A60E-EF67-FD90-BC41C31F3F3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EAD1B542-0423-4761-BE80-6CF980619276}" type="slidenum">
              <a:rPr lang="en-US" altLang="en-US"/>
              <a:pPr/>
              <a:t>‹#›</a:t>
            </a:fld>
            <a:endParaRPr lang="en-US" altLang="en-US"/>
          </a:p>
        </p:txBody>
      </p:sp>
    </p:spTree>
    <p:extLst>
      <p:ext uri="{BB962C8B-B14F-4D97-AF65-F5344CB8AC3E}">
        <p14:creationId xmlns:p14="http://schemas.microsoft.com/office/powerpoint/2010/main" val="966640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8DDF4CD-B207-FFCE-BC11-5B8D21AE3315}"/>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2B1415F6-51E2-3ACC-E9B6-84C740398C46}"/>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AD194AA-ED06-F003-D2C6-92D602FBED7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B6DBE36D-418A-4185-9E28-54B54FA621E8}" type="slidenum">
              <a:rPr lang="en-US" altLang="en-US"/>
              <a:pPr/>
              <a:t>‹#›</a:t>
            </a:fld>
            <a:endParaRPr lang="en-US" altLang="en-US"/>
          </a:p>
        </p:txBody>
      </p:sp>
    </p:spTree>
    <p:extLst>
      <p:ext uri="{BB962C8B-B14F-4D97-AF65-F5344CB8AC3E}">
        <p14:creationId xmlns:p14="http://schemas.microsoft.com/office/powerpoint/2010/main" val="320213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87BDE44-4A77-A167-E91E-FD91F53C466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F7F41668-5FD8-9E84-204F-EF49ECE7A99A}"/>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E18DF35-378A-BA51-132B-DA22117CC0D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anose="020F0502020204030204" pitchFamily="34" charset="0"/>
              </a:defRPr>
            </a:lvl1pPr>
          </a:lstStyle>
          <a:p>
            <a:fld id="{6781536F-A29E-49E0-8255-BAC350F37DCF}" type="slidenum">
              <a:rPr lang="en-US" altLang="en-US"/>
              <a:pPr/>
              <a:t>‹#›</a:t>
            </a:fld>
            <a:endParaRPr lang="en-US" altLang="en-US"/>
          </a:p>
        </p:txBody>
      </p:sp>
    </p:spTree>
    <p:extLst>
      <p:ext uri="{BB962C8B-B14F-4D97-AF65-F5344CB8AC3E}">
        <p14:creationId xmlns:p14="http://schemas.microsoft.com/office/powerpoint/2010/main" val="2992792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4">
            <a:extLst>
              <a:ext uri="{FF2B5EF4-FFF2-40B4-BE49-F238E27FC236}">
                <a16:creationId xmlns:a16="http://schemas.microsoft.com/office/drawing/2014/main" id="{4BAE40A0-3B7C-4611-74D7-8F1090B514D2}"/>
              </a:ext>
            </a:extLst>
          </p:cNvPr>
          <p:cNvSpPr txBox="1">
            <a:spLocks noChangeArrowheads="1"/>
          </p:cNvSpPr>
          <p:nvPr/>
        </p:nvSpPr>
        <p:spPr bwMode="auto">
          <a:xfrm>
            <a:off x="1549400" y="1212850"/>
            <a:ext cx="561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a:solidFill>
                  <a:schemeClr val="bg1"/>
                </a:solidFill>
              </a:rPr>
              <a:t>PRESENTATION TITLE</a:t>
            </a:r>
          </a:p>
        </p:txBody>
      </p:sp>
      <p:sp>
        <p:nvSpPr>
          <p:cNvPr id="13314" name="TextBox 9">
            <a:extLst>
              <a:ext uri="{FF2B5EF4-FFF2-40B4-BE49-F238E27FC236}">
                <a16:creationId xmlns:a16="http://schemas.microsoft.com/office/drawing/2014/main" id="{4570EBD2-4350-7BF1-48FA-448C0CAEDBAF}"/>
              </a:ext>
            </a:extLst>
          </p:cNvPr>
          <p:cNvSpPr txBox="1">
            <a:spLocks noChangeArrowheads="1"/>
          </p:cNvSpPr>
          <p:nvPr/>
        </p:nvSpPr>
        <p:spPr bwMode="auto">
          <a:xfrm>
            <a:off x="1549400" y="2298700"/>
            <a:ext cx="5619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chemeClr val="bg1"/>
                </a:solidFill>
              </a:rPr>
              <a:t>Presented by:	Name Surname</a:t>
            </a:r>
          </a:p>
          <a:p>
            <a:pPr eaLnBrk="1" hangingPunct="1"/>
            <a:r>
              <a:rPr lang="en-US" altLang="en-US" sz="1200">
                <a:solidFill>
                  <a:schemeClr val="bg1"/>
                </a:solidFill>
              </a:rPr>
              <a:t>Designation:		Director</a:t>
            </a:r>
          </a:p>
          <a:p>
            <a:pPr eaLnBrk="1" hangingPunct="1"/>
            <a:r>
              <a:rPr lang="en-US" altLang="en-US" sz="1200">
                <a:solidFill>
                  <a:schemeClr val="bg1"/>
                </a:solidFill>
              </a:rPr>
              <a:t>Directorate:		Communication Services</a:t>
            </a:r>
          </a:p>
          <a:p>
            <a:pPr eaLnBrk="1" hangingPunct="1"/>
            <a:endParaRPr lang="en-US" altLang="en-US" sz="1200">
              <a:solidFill>
                <a:schemeClr val="bg1"/>
              </a:solidFill>
            </a:endParaRPr>
          </a:p>
          <a:p>
            <a:pPr eaLnBrk="1" hangingPunct="1"/>
            <a:r>
              <a:rPr lang="en-US" altLang="en-US" sz="1200">
                <a:solidFill>
                  <a:schemeClr val="bg1"/>
                </a:solidFill>
              </a:rPr>
              <a:t>Date:			15 April 2019</a:t>
            </a:r>
          </a:p>
        </p:txBody>
      </p:sp>
      <p:pic>
        <p:nvPicPr>
          <p:cNvPr id="13315" name="Picture 2">
            <a:extLst>
              <a:ext uri="{FF2B5EF4-FFF2-40B4-BE49-F238E27FC236}">
                <a16:creationId xmlns:a16="http://schemas.microsoft.com/office/drawing/2014/main" id="{878AF64F-3161-5E82-08D1-71AC5E3BEFC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900" y="0"/>
            <a:ext cx="925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a:extLst>
              <a:ext uri="{FF2B5EF4-FFF2-40B4-BE49-F238E27FC236}">
                <a16:creationId xmlns:a16="http://schemas.microsoft.com/office/drawing/2014/main" id="{6AA30108-C005-BEE8-4FFC-6DF951638C0B}"/>
              </a:ext>
            </a:extLst>
          </p:cNvPr>
          <p:cNvSpPr txBox="1">
            <a:spLocks noChangeArrowheads="1"/>
          </p:cNvSpPr>
          <p:nvPr/>
        </p:nvSpPr>
        <p:spPr bwMode="auto">
          <a:xfrm>
            <a:off x="558800" y="882294"/>
            <a:ext cx="81748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chemeClr val="bg1"/>
                </a:solidFill>
              </a:rPr>
              <a:t>INVESTIGATION OF GROUNDWATER AND SURFACE WATER INTERACTION FOR THE PROTECTION OF WATER RESOURCES IN THE LOWER VAAL CATCHMENT (WP11380)</a:t>
            </a:r>
          </a:p>
        </p:txBody>
      </p:sp>
      <p:sp>
        <p:nvSpPr>
          <p:cNvPr id="13317" name="TextBox 9">
            <a:extLst>
              <a:ext uri="{FF2B5EF4-FFF2-40B4-BE49-F238E27FC236}">
                <a16:creationId xmlns:a16="http://schemas.microsoft.com/office/drawing/2014/main" id="{24DE14FB-1215-95C9-9FCF-998564F9139A}"/>
              </a:ext>
            </a:extLst>
          </p:cNvPr>
          <p:cNvSpPr txBox="1">
            <a:spLocks noChangeArrowheads="1"/>
          </p:cNvSpPr>
          <p:nvPr/>
        </p:nvSpPr>
        <p:spPr bwMode="auto">
          <a:xfrm>
            <a:off x="558800" y="2837106"/>
            <a:ext cx="5619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solidFill>
                  <a:schemeClr val="bg1"/>
                </a:solidFill>
              </a:rPr>
              <a:t>Presented by:	K. Sami</a:t>
            </a:r>
          </a:p>
          <a:p>
            <a:pPr eaLnBrk="1" hangingPunct="1"/>
            <a:r>
              <a:rPr lang="en-US" altLang="en-US" sz="1200" dirty="0">
                <a:solidFill>
                  <a:schemeClr val="bg1"/>
                </a:solidFill>
              </a:rPr>
              <a:t>Designation:		Associate</a:t>
            </a:r>
          </a:p>
          <a:p>
            <a:pPr eaLnBrk="1" hangingPunct="1"/>
            <a:r>
              <a:rPr lang="en-US" altLang="en-US" sz="1200" dirty="0">
                <a:solidFill>
                  <a:schemeClr val="bg1"/>
                </a:solidFill>
              </a:rPr>
              <a:t>Directorate:		</a:t>
            </a:r>
            <a:r>
              <a:rPr lang="en-US" altLang="en-US" sz="1200" dirty="0" err="1">
                <a:solidFill>
                  <a:schemeClr val="bg1"/>
                </a:solidFill>
              </a:rPr>
              <a:t>WSMLeshika</a:t>
            </a:r>
            <a:r>
              <a:rPr lang="en-US" altLang="en-US" sz="1200" dirty="0">
                <a:solidFill>
                  <a:schemeClr val="bg1"/>
                </a:solidFill>
              </a:rPr>
              <a:t> Consulting</a:t>
            </a:r>
          </a:p>
          <a:p>
            <a:pPr eaLnBrk="1" hangingPunct="1"/>
            <a:endParaRPr lang="en-US" altLang="en-US" sz="1200" dirty="0">
              <a:solidFill>
                <a:schemeClr val="bg1"/>
              </a:solidFill>
            </a:endParaRPr>
          </a:p>
          <a:p>
            <a:pPr eaLnBrk="1" hangingPunct="1"/>
            <a:r>
              <a:rPr lang="en-US" altLang="en-US" sz="1200" dirty="0">
                <a:solidFill>
                  <a:schemeClr val="bg1"/>
                </a:solidFill>
              </a:rPr>
              <a:t>Date:			September 27 2023</a:t>
            </a:r>
          </a:p>
        </p:txBody>
      </p:sp>
      <p:sp>
        <p:nvSpPr>
          <p:cNvPr id="13318" name="TextBox 10">
            <a:extLst>
              <a:ext uri="{FF2B5EF4-FFF2-40B4-BE49-F238E27FC236}">
                <a16:creationId xmlns:a16="http://schemas.microsoft.com/office/drawing/2014/main" id="{FB381EA3-E461-A893-7F0C-3FCE2DC0FCB2}"/>
              </a:ext>
            </a:extLst>
          </p:cNvPr>
          <p:cNvSpPr txBox="1">
            <a:spLocks noChangeArrowheads="1"/>
          </p:cNvSpPr>
          <p:nvPr/>
        </p:nvSpPr>
        <p:spPr bwMode="auto">
          <a:xfrm>
            <a:off x="558800" y="2451954"/>
            <a:ext cx="5619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dirty="0">
                <a:solidFill>
                  <a:schemeClr val="bg1"/>
                </a:solidFill>
              </a:rPr>
              <a:t>Presentation PSC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10</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NITRATES</a:t>
            </a:r>
          </a:p>
        </p:txBody>
      </p:sp>
      <p:sp>
        <p:nvSpPr>
          <p:cNvPr id="4" name="TextBox 3">
            <a:extLst>
              <a:ext uri="{FF2B5EF4-FFF2-40B4-BE49-F238E27FC236}">
                <a16:creationId xmlns:a16="http://schemas.microsoft.com/office/drawing/2014/main" id="{04D589B7-FEBE-889B-B225-98F218B758EF}"/>
              </a:ext>
            </a:extLst>
          </p:cNvPr>
          <p:cNvSpPr txBox="1"/>
          <p:nvPr/>
        </p:nvSpPr>
        <p:spPr>
          <a:xfrm>
            <a:off x="641352" y="1781407"/>
            <a:ext cx="7589717" cy="2642262"/>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No significant nitrification is evident in the </a:t>
            </a:r>
            <a:r>
              <a:rPr lang="en-ZA" sz="1400" u="sng" dirty="0">
                <a:effectLst/>
                <a:ea typeface="Times New Roman" panose="02020603050405020304" pitchFamily="18" charset="0"/>
                <a:cs typeface="Arial" panose="020B0604020202020204" pitchFamily="34" charset="0"/>
              </a:rPr>
              <a:t>lower </a:t>
            </a:r>
            <a:r>
              <a:rPr lang="en-ZA" sz="1400" u="sng" dirty="0" err="1">
                <a:effectLst/>
                <a:ea typeface="Times New Roman" panose="02020603050405020304" pitchFamily="18" charset="0"/>
                <a:cs typeface="Arial" panose="020B0604020202020204" pitchFamily="34" charset="0"/>
              </a:rPr>
              <a:t>Vaalharts</a:t>
            </a:r>
            <a:r>
              <a:rPr lang="en-ZA" sz="1400" u="sng" dirty="0">
                <a:effectLst/>
                <a:ea typeface="Times New Roman" panose="02020603050405020304" pitchFamily="18" charset="0"/>
                <a:cs typeface="Arial" panose="020B0604020202020204" pitchFamily="34" charset="0"/>
              </a:rPr>
              <a:t> </a:t>
            </a:r>
            <a:r>
              <a:rPr lang="en-ZA" sz="1400" dirty="0">
                <a:effectLst/>
                <a:ea typeface="Times New Roman" panose="02020603050405020304" pitchFamily="18" charset="0"/>
                <a:cs typeface="Arial" panose="020B0604020202020204" pitchFamily="34" charset="0"/>
              </a:rPr>
              <a:t>area of C33</a:t>
            </a:r>
          </a:p>
          <a:p>
            <a:pPr marL="285750" indent="-285750" algn="just">
              <a:lnSpc>
                <a:spcPct val="115000"/>
              </a:lnSpc>
              <a:spcAft>
                <a:spcPts val="600"/>
              </a:spcAft>
              <a:buFont typeface="Arial" panose="020B0604020202020204" pitchFamily="34" charset="0"/>
              <a:buChar char="•"/>
            </a:pPr>
            <a:r>
              <a:rPr lang="en-ZA" sz="1400" dirty="0">
                <a:ea typeface="Times New Roman" panose="02020603050405020304" pitchFamily="18" charset="0"/>
                <a:cs typeface="Arial" panose="020B0604020202020204" pitchFamily="34" charset="0"/>
              </a:rPr>
              <a:t>E</a:t>
            </a:r>
            <a:r>
              <a:rPr lang="en-ZA" sz="1400" dirty="0">
                <a:effectLst/>
                <a:ea typeface="Times New Roman" panose="02020603050405020304" pitchFamily="18" charset="0"/>
                <a:cs typeface="Arial" panose="020B0604020202020204" pitchFamily="34" charset="0"/>
              </a:rPr>
              <a:t>levated nitrates occur in a band of dryland agriculture between </a:t>
            </a:r>
            <a:r>
              <a:rPr lang="en-ZA" sz="1400" u="sng" dirty="0" err="1">
                <a:effectLst/>
                <a:ea typeface="Times New Roman" panose="02020603050405020304" pitchFamily="18" charset="0"/>
                <a:cs typeface="Arial" panose="020B0604020202020204" pitchFamily="34" charset="0"/>
              </a:rPr>
              <a:t>Vryburg</a:t>
            </a:r>
            <a:r>
              <a:rPr lang="en-ZA" sz="1400" u="sng" dirty="0">
                <a:effectLst/>
                <a:ea typeface="Times New Roman" panose="02020603050405020304" pitchFamily="18" charset="0"/>
                <a:cs typeface="Arial" panose="020B0604020202020204" pitchFamily="34" charset="0"/>
              </a:rPr>
              <a:t> and Lichtenburg </a:t>
            </a:r>
            <a:r>
              <a:rPr lang="en-ZA" sz="1400" dirty="0">
                <a:effectLst/>
                <a:ea typeface="Times New Roman" panose="02020603050405020304" pitchFamily="18" charset="0"/>
                <a:cs typeface="Arial" panose="020B0604020202020204" pitchFamily="34" charset="0"/>
              </a:rPr>
              <a:t>in C31and C32, and east of Kimberley and Christiana in C91C. </a:t>
            </a:r>
          </a:p>
          <a:p>
            <a:pPr marL="285750" indent="-285750" algn="just">
              <a:lnSpc>
                <a:spcPct val="115000"/>
              </a:lnSpc>
              <a:spcAft>
                <a:spcPts val="600"/>
              </a:spcAft>
              <a:buFont typeface="Arial" panose="020B0604020202020204" pitchFamily="34" charset="0"/>
              <a:buChar char="•"/>
            </a:pPr>
            <a:r>
              <a:rPr lang="en-ZA" sz="1400" u="sng" dirty="0">
                <a:effectLst/>
                <a:ea typeface="Times New Roman" panose="02020603050405020304" pitchFamily="18" charset="0"/>
                <a:cs typeface="Arial" panose="020B0604020202020204" pitchFamily="34" charset="0"/>
              </a:rPr>
              <a:t>In the west</a:t>
            </a:r>
            <a:r>
              <a:rPr lang="en-ZA" sz="1400" dirty="0">
                <a:effectLst/>
                <a:ea typeface="Times New Roman" panose="02020603050405020304" pitchFamily="18" charset="0"/>
                <a:cs typeface="Arial" panose="020B0604020202020204" pitchFamily="34" charset="0"/>
              </a:rPr>
              <a:t>, natural dryland nitrate conditions occur due to the absence of vegetation and organic material to uptake nitrates</a:t>
            </a:r>
          </a:p>
          <a:p>
            <a:pPr marL="285750" indent="-285750" algn="just">
              <a:lnSpc>
                <a:spcPct val="115000"/>
              </a:lnSpc>
              <a:spcAft>
                <a:spcPts val="600"/>
              </a:spcAft>
              <a:buFont typeface="Arial" panose="020B0604020202020204" pitchFamily="34" charset="0"/>
              <a:buChar char="•"/>
            </a:pPr>
            <a:r>
              <a:rPr lang="en-ZA" sz="1400" u="sng" dirty="0">
                <a:effectLst/>
                <a:ea typeface="Times New Roman" panose="02020603050405020304" pitchFamily="18" charset="0"/>
                <a:cs typeface="Arial" panose="020B0604020202020204" pitchFamily="34" charset="0"/>
              </a:rPr>
              <a:t>In C31 and C91C</a:t>
            </a:r>
            <a:r>
              <a:rPr lang="en-ZA" sz="1400" dirty="0">
                <a:effectLst/>
                <a:ea typeface="Times New Roman" panose="02020603050405020304" pitchFamily="18" charset="0"/>
                <a:cs typeface="Arial" panose="020B0604020202020204" pitchFamily="34" charset="0"/>
              </a:rPr>
              <a:t>, less than 50% of boreholes are potable due to nitrates </a:t>
            </a:r>
          </a:p>
          <a:p>
            <a:pPr marL="285750" indent="-285750" algn="just">
              <a:lnSpc>
                <a:spcPct val="115000"/>
              </a:lnSpc>
              <a:spcAft>
                <a:spcPts val="600"/>
              </a:spcAft>
              <a:buFont typeface="Arial" panose="020B0604020202020204" pitchFamily="34" charset="0"/>
              <a:buChar char="•"/>
            </a:pPr>
            <a:r>
              <a:rPr lang="en-ZA" sz="1400" u="sng" dirty="0">
                <a:effectLst/>
                <a:ea typeface="Times New Roman" panose="02020603050405020304" pitchFamily="18" charset="0"/>
                <a:cs typeface="Arial" panose="020B0604020202020204" pitchFamily="34" charset="0"/>
              </a:rPr>
              <a:t>Potability also decreases westwards </a:t>
            </a:r>
            <a:r>
              <a:rPr lang="en-ZA" sz="1400" dirty="0">
                <a:effectLst/>
                <a:ea typeface="Times New Roman" panose="02020603050405020304" pitchFamily="18" charset="0"/>
                <a:cs typeface="Arial" panose="020B0604020202020204" pitchFamily="34" charset="0"/>
              </a:rPr>
              <a:t>to under 50% in D42 and D73. </a:t>
            </a:r>
          </a:p>
          <a:p>
            <a:pPr marL="285750" indent="-285750">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Many catchments are borderline but classified as Present Status Category (PSC III), with 80-95% of boreholes in Class 0-2</a:t>
            </a:r>
            <a:endParaRPr lang="en-ZA" sz="1400" dirty="0">
              <a:cs typeface="Arial" panose="020B0604020202020204" pitchFamily="34" charset="0"/>
            </a:endParaRPr>
          </a:p>
        </p:txBody>
      </p:sp>
      <p:graphicFrame>
        <p:nvGraphicFramePr>
          <p:cNvPr id="2" name="Table 1">
            <a:extLst>
              <a:ext uri="{FF2B5EF4-FFF2-40B4-BE49-F238E27FC236}">
                <a16:creationId xmlns:a16="http://schemas.microsoft.com/office/drawing/2014/main" id="{E3FD2C93-5266-9384-835C-F87F96B95401}"/>
              </a:ext>
            </a:extLst>
          </p:cNvPr>
          <p:cNvGraphicFramePr>
            <a:graphicFrameLocks noGrp="1"/>
          </p:cNvGraphicFramePr>
          <p:nvPr>
            <p:extLst>
              <p:ext uri="{D42A27DB-BD31-4B8C-83A1-F6EECF244321}">
                <p14:modId xmlns:p14="http://schemas.microsoft.com/office/powerpoint/2010/main" val="1852874759"/>
              </p:ext>
            </p:extLst>
          </p:nvPr>
        </p:nvGraphicFramePr>
        <p:xfrm>
          <a:off x="615950" y="4631221"/>
          <a:ext cx="7886698" cy="1645920"/>
        </p:xfrm>
        <a:graphic>
          <a:graphicData uri="http://schemas.openxmlformats.org/drawingml/2006/table">
            <a:tbl>
              <a:tblPr firstRow="1" firstCol="1" bandRow="1">
                <a:tableStyleId>{5C22544A-7EE6-4342-B048-85BDC9FD1C3A}</a:tableStyleId>
              </a:tblPr>
              <a:tblGrid>
                <a:gridCol w="1323388">
                  <a:extLst>
                    <a:ext uri="{9D8B030D-6E8A-4147-A177-3AD203B41FA5}">
                      <a16:colId xmlns:a16="http://schemas.microsoft.com/office/drawing/2014/main" val="70018528"/>
                    </a:ext>
                  </a:extLst>
                </a:gridCol>
                <a:gridCol w="886465">
                  <a:extLst>
                    <a:ext uri="{9D8B030D-6E8A-4147-A177-3AD203B41FA5}">
                      <a16:colId xmlns:a16="http://schemas.microsoft.com/office/drawing/2014/main" val="1639571955"/>
                    </a:ext>
                  </a:extLst>
                </a:gridCol>
                <a:gridCol w="888042">
                  <a:extLst>
                    <a:ext uri="{9D8B030D-6E8A-4147-A177-3AD203B41FA5}">
                      <a16:colId xmlns:a16="http://schemas.microsoft.com/office/drawing/2014/main" val="3837728642"/>
                    </a:ext>
                  </a:extLst>
                </a:gridCol>
                <a:gridCol w="888042">
                  <a:extLst>
                    <a:ext uri="{9D8B030D-6E8A-4147-A177-3AD203B41FA5}">
                      <a16:colId xmlns:a16="http://schemas.microsoft.com/office/drawing/2014/main" val="2246190575"/>
                    </a:ext>
                  </a:extLst>
                </a:gridCol>
                <a:gridCol w="888042">
                  <a:extLst>
                    <a:ext uri="{9D8B030D-6E8A-4147-A177-3AD203B41FA5}">
                      <a16:colId xmlns:a16="http://schemas.microsoft.com/office/drawing/2014/main" val="1503090289"/>
                    </a:ext>
                  </a:extLst>
                </a:gridCol>
                <a:gridCol w="888042">
                  <a:extLst>
                    <a:ext uri="{9D8B030D-6E8A-4147-A177-3AD203B41FA5}">
                      <a16:colId xmlns:a16="http://schemas.microsoft.com/office/drawing/2014/main" val="2461354730"/>
                    </a:ext>
                  </a:extLst>
                </a:gridCol>
                <a:gridCol w="1145149">
                  <a:extLst>
                    <a:ext uri="{9D8B030D-6E8A-4147-A177-3AD203B41FA5}">
                      <a16:colId xmlns:a16="http://schemas.microsoft.com/office/drawing/2014/main" val="2543533099"/>
                    </a:ext>
                  </a:extLst>
                </a:gridCol>
                <a:gridCol w="979528">
                  <a:extLst>
                    <a:ext uri="{9D8B030D-6E8A-4147-A177-3AD203B41FA5}">
                      <a16:colId xmlns:a16="http://schemas.microsoft.com/office/drawing/2014/main" val="791154847"/>
                    </a:ext>
                  </a:extLst>
                </a:gridCol>
              </a:tblGrid>
              <a:tr h="182880">
                <a:tc>
                  <a:txBody>
                    <a:bodyPr/>
                    <a:lstStyle/>
                    <a:p>
                      <a:r>
                        <a:rPr lang="en-ZA" sz="1000">
                          <a:effectLst/>
                        </a:rPr>
                        <a:t>Quaternary</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Class 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Class 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Class 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Class 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Class 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Classification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Class 0-2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88221556"/>
                  </a:ext>
                </a:extLst>
              </a:tr>
              <a:tr h="182880">
                <a:tc>
                  <a:txBody>
                    <a:bodyPr/>
                    <a:lstStyle/>
                    <a:p>
                      <a:r>
                        <a:rPr lang="en-ZA" sz="1000">
                          <a:effectLst/>
                        </a:rPr>
                        <a:t>C31A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142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89.32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547797380"/>
                  </a:ext>
                </a:extLst>
              </a:tr>
              <a:tr h="182880">
                <a:tc>
                  <a:txBody>
                    <a:bodyPr/>
                    <a:lstStyle/>
                    <a:p>
                      <a:r>
                        <a:rPr lang="en-ZA" sz="1000">
                          <a:effectLst/>
                        </a:rPr>
                        <a:t>C31B</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dirty="0">
                          <a:effectLst/>
                        </a:rPr>
                        <a:t>41</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80.00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208273258"/>
                  </a:ext>
                </a:extLst>
              </a:tr>
              <a:tr h="182880">
                <a:tc>
                  <a:txBody>
                    <a:bodyPr/>
                    <a:lstStyle/>
                    <a:p>
                      <a:r>
                        <a:rPr lang="en-ZA" sz="1000">
                          <a:effectLst/>
                        </a:rPr>
                        <a:t>C31C</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89.74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492154473"/>
                  </a:ext>
                </a:extLst>
              </a:tr>
              <a:tr h="182880">
                <a:tc>
                  <a:txBody>
                    <a:bodyPr/>
                    <a:lstStyle/>
                    <a:p>
                      <a:r>
                        <a:rPr lang="en-ZA" sz="1000">
                          <a:effectLst/>
                        </a:rPr>
                        <a:t>C31D</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84.62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843760650"/>
                  </a:ext>
                </a:extLst>
              </a:tr>
              <a:tr h="182880">
                <a:tc>
                  <a:txBody>
                    <a:bodyPr/>
                    <a:lstStyle/>
                    <a:p>
                      <a:r>
                        <a:rPr lang="en-ZA" sz="1000">
                          <a:effectLst/>
                        </a:rPr>
                        <a:t>C31E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dirty="0">
                          <a:effectLst/>
                        </a:rPr>
                        <a:t>42</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77.66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680197037"/>
                  </a:ext>
                </a:extLst>
              </a:tr>
              <a:tr h="182880">
                <a:tc>
                  <a:txBody>
                    <a:bodyPr/>
                    <a:lstStyle/>
                    <a:p>
                      <a:r>
                        <a:rPr lang="en-ZA" sz="1000">
                          <a:effectLst/>
                        </a:rPr>
                        <a:t>C31F</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78.05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504426187"/>
                  </a:ext>
                </a:extLst>
              </a:tr>
              <a:tr h="182880">
                <a:tc>
                  <a:txBody>
                    <a:bodyPr/>
                    <a:lstStyle/>
                    <a:p>
                      <a:r>
                        <a:rPr lang="en-ZA" sz="1000">
                          <a:effectLst/>
                        </a:rPr>
                        <a:t>C32A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41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52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44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66.67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749745890"/>
                  </a:ext>
                </a:extLst>
              </a:tr>
              <a:tr h="182880">
                <a:tc>
                  <a:txBody>
                    <a:bodyPr/>
                    <a:lstStyle/>
                    <a:p>
                      <a:r>
                        <a:rPr lang="en-ZA" sz="1000">
                          <a:effectLst/>
                        </a:rPr>
                        <a:t>C32B</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336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126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90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61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III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dirty="0">
                          <a:effectLst/>
                        </a:rPr>
                        <a:t>79.76</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585693411"/>
                  </a:ext>
                </a:extLst>
              </a:tr>
            </a:tbl>
          </a:graphicData>
        </a:graphic>
      </p:graphicFrame>
      <p:graphicFrame>
        <p:nvGraphicFramePr>
          <p:cNvPr id="3" name="Table 2">
            <a:extLst>
              <a:ext uri="{FF2B5EF4-FFF2-40B4-BE49-F238E27FC236}">
                <a16:creationId xmlns:a16="http://schemas.microsoft.com/office/drawing/2014/main" id="{F99C5D5F-F8A2-0069-735F-3FEA8274B8E5}"/>
              </a:ext>
            </a:extLst>
          </p:cNvPr>
          <p:cNvGraphicFramePr>
            <a:graphicFrameLocks noGrp="1"/>
          </p:cNvGraphicFramePr>
          <p:nvPr>
            <p:extLst>
              <p:ext uri="{D42A27DB-BD31-4B8C-83A1-F6EECF244321}">
                <p14:modId xmlns:p14="http://schemas.microsoft.com/office/powerpoint/2010/main" val="622876496"/>
              </p:ext>
            </p:extLst>
          </p:nvPr>
        </p:nvGraphicFramePr>
        <p:xfrm>
          <a:off x="3638676" y="596345"/>
          <a:ext cx="4889373" cy="1066800"/>
        </p:xfrm>
        <a:graphic>
          <a:graphicData uri="http://schemas.openxmlformats.org/drawingml/2006/table">
            <a:tbl>
              <a:tblPr>
                <a:tableStyleId>{5C22544A-7EE6-4342-B048-85BDC9FD1C3A}</a:tableStyleId>
              </a:tblPr>
              <a:tblGrid>
                <a:gridCol w="1489303">
                  <a:extLst>
                    <a:ext uri="{9D8B030D-6E8A-4147-A177-3AD203B41FA5}">
                      <a16:colId xmlns:a16="http://schemas.microsoft.com/office/drawing/2014/main" val="3562775250"/>
                    </a:ext>
                  </a:extLst>
                </a:gridCol>
                <a:gridCol w="3400070">
                  <a:extLst>
                    <a:ext uri="{9D8B030D-6E8A-4147-A177-3AD203B41FA5}">
                      <a16:colId xmlns:a16="http://schemas.microsoft.com/office/drawing/2014/main" val="3411579043"/>
                    </a:ext>
                  </a:extLst>
                </a:gridCol>
              </a:tblGrid>
              <a:tr h="0">
                <a:tc>
                  <a:txBody>
                    <a:bodyPr/>
                    <a:lstStyle/>
                    <a:p>
                      <a:r>
                        <a:rPr lang="en-ZA" sz="1400">
                          <a:effectLst/>
                          <a:latin typeface="Arial" panose="020B0604020202020204" pitchFamily="34" charset="0"/>
                          <a:cs typeface="Arial" panose="020B0604020202020204" pitchFamily="34" charset="0"/>
                        </a:rPr>
                        <a:t>Management Class</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dirty="0">
                          <a:effectLst/>
                          <a:latin typeface="Arial" panose="020B0604020202020204" pitchFamily="34" charset="0"/>
                          <a:cs typeface="Arial" panose="020B0604020202020204" pitchFamily="34" charset="0"/>
                        </a:rPr>
                        <a:t>Description</a:t>
                      </a:r>
                      <a:endParaRPr lang="en-ZA" sz="1400" dirty="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3579098366"/>
                  </a:ext>
                </a:extLst>
              </a:tr>
              <a:tr h="0">
                <a:tc>
                  <a:txBody>
                    <a:bodyPr/>
                    <a:lstStyle/>
                    <a:p>
                      <a:r>
                        <a:rPr lang="en-ZA" sz="1400">
                          <a:effectLst/>
                          <a:latin typeface="Arial" panose="020B0604020202020204" pitchFamily="34" charset="0"/>
                          <a:cs typeface="Arial" panose="020B0604020202020204" pitchFamily="34" charset="0"/>
                        </a:rPr>
                        <a:t>I</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a:effectLst/>
                          <a:latin typeface="Arial" panose="020B0604020202020204" pitchFamily="34" charset="0"/>
                          <a:cs typeface="Arial" panose="020B0604020202020204" pitchFamily="34" charset="0"/>
                        </a:rPr>
                        <a:t>&gt;95% Class 0 or 1</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2066003158"/>
                  </a:ext>
                </a:extLst>
              </a:tr>
              <a:tr h="0">
                <a:tc>
                  <a:txBody>
                    <a:bodyPr/>
                    <a:lstStyle/>
                    <a:p>
                      <a:r>
                        <a:rPr lang="en-ZA" sz="1400">
                          <a:effectLst/>
                          <a:latin typeface="Arial" panose="020B0604020202020204" pitchFamily="34" charset="0"/>
                          <a:cs typeface="Arial" panose="020B0604020202020204" pitchFamily="34" charset="0"/>
                        </a:rPr>
                        <a:t>II</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a:effectLst/>
                          <a:latin typeface="Arial" panose="020B0604020202020204" pitchFamily="34" charset="0"/>
                          <a:cs typeface="Arial" panose="020B0604020202020204" pitchFamily="34" charset="0"/>
                        </a:rPr>
                        <a:t>&gt;95% Class 0-2</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2009839718"/>
                  </a:ext>
                </a:extLst>
              </a:tr>
              <a:tr h="0">
                <a:tc>
                  <a:txBody>
                    <a:bodyPr/>
                    <a:lstStyle/>
                    <a:p>
                      <a:r>
                        <a:rPr lang="en-ZA" sz="1400">
                          <a:effectLst/>
                          <a:latin typeface="Arial" panose="020B0604020202020204" pitchFamily="34" charset="0"/>
                          <a:cs typeface="Arial" panose="020B0604020202020204" pitchFamily="34" charset="0"/>
                        </a:rPr>
                        <a:t>III</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dirty="0">
                          <a:effectLst/>
                          <a:latin typeface="Arial" panose="020B0604020202020204" pitchFamily="34" charset="0"/>
                          <a:cs typeface="Arial" panose="020B0604020202020204" pitchFamily="34" charset="0"/>
                        </a:rPr>
                        <a:t>Class 3 or 4 or &lt;75% Class 0-2</a:t>
                      </a:r>
                      <a:endParaRPr lang="en-ZA" sz="1400" dirty="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52210896"/>
                  </a:ext>
                </a:extLst>
              </a:tr>
            </a:tbl>
          </a:graphicData>
        </a:graphic>
      </p:graphicFrame>
    </p:spTree>
    <p:extLst>
      <p:ext uri="{BB962C8B-B14F-4D97-AF65-F5344CB8AC3E}">
        <p14:creationId xmlns:p14="http://schemas.microsoft.com/office/powerpoint/2010/main" val="287512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11</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FLUORIDE</a:t>
            </a:r>
          </a:p>
        </p:txBody>
      </p:sp>
      <p:pic>
        <p:nvPicPr>
          <p:cNvPr id="2" name="Picture 1">
            <a:extLst>
              <a:ext uri="{FF2B5EF4-FFF2-40B4-BE49-F238E27FC236}">
                <a16:creationId xmlns:a16="http://schemas.microsoft.com/office/drawing/2014/main" id="{DE2920B2-0F40-B6BC-9D66-F57C305E53B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0037" y="1244600"/>
            <a:ext cx="7390862" cy="5186541"/>
          </a:xfrm>
          <a:prstGeom prst="rect">
            <a:avLst/>
          </a:prstGeom>
        </p:spPr>
      </p:pic>
    </p:spTree>
    <p:extLst>
      <p:ext uri="{BB962C8B-B14F-4D97-AF65-F5344CB8AC3E}">
        <p14:creationId xmlns:p14="http://schemas.microsoft.com/office/powerpoint/2010/main" val="146183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12</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METALS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49F6163-41C6-A63E-2536-95EB1FEEC3F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6591" y="1128835"/>
            <a:ext cx="6952570" cy="4878970"/>
          </a:xfrm>
          <a:prstGeom prst="rect">
            <a:avLst/>
          </a:prstGeom>
        </p:spPr>
      </p:pic>
      <p:graphicFrame>
        <p:nvGraphicFramePr>
          <p:cNvPr id="2" name="Table 1">
            <a:extLst>
              <a:ext uri="{FF2B5EF4-FFF2-40B4-BE49-F238E27FC236}">
                <a16:creationId xmlns:a16="http://schemas.microsoft.com/office/drawing/2014/main" id="{169B5EAA-AE97-A188-FD32-50FC83BE9890}"/>
              </a:ext>
            </a:extLst>
          </p:cNvPr>
          <p:cNvGraphicFramePr>
            <a:graphicFrameLocks noGrp="1"/>
          </p:cNvGraphicFramePr>
          <p:nvPr/>
        </p:nvGraphicFramePr>
        <p:xfrm>
          <a:off x="540709" y="6082030"/>
          <a:ext cx="7886700" cy="548640"/>
        </p:xfrm>
        <a:graphic>
          <a:graphicData uri="http://schemas.openxmlformats.org/drawingml/2006/table">
            <a:tbl>
              <a:tblPr firstRow="1" firstCol="1" bandRow="1">
                <a:tableStyleId>{5C22544A-7EE6-4342-B048-85BDC9FD1C3A}</a:tableStyleId>
              </a:tblPr>
              <a:tblGrid>
                <a:gridCol w="451119">
                  <a:extLst>
                    <a:ext uri="{9D8B030D-6E8A-4147-A177-3AD203B41FA5}">
                      <a16:colId xmlns:a16="http://schemas.microsoft.com/office/drawing/2014/main" val="615635618"/>
                    </a:ext>
                  </a:extLst>
                </a:gridCol>
                <a:gridCol w="615163">
                  <a:extLst>
                    <a:ext uri="{9D8B030D-6E8A-4147-A177-3AD203B41FA5}">
                      <a16:colId xmlns:a16="http://schemas.microsoft.com/office/drawing/2014/main" val="1307751061"/>
                    </a:ext>
                  </a:extLst>
                </a:gridCol>
                <a:gridCol w="585193">
                  <a:extLst>
                    <a:ext uri="{9D8B030D-6E8A-4147-A177-3AD203B41FA5}">
                      <a16:colId xmlns:a16="http://schemas.microsoft.com/office/drawing/2014/main" val="533107397"/>
                    </a:ext>
                  </a:extLst>
                </a:gridCol>
                <a:gridCol w="612008">
                  <a:extLst>
                    <a:ext uri="{9D8B030D-6E8A-4147-A177-3AD203B41FA5}">
                      <a16:colId xmlns:a16="http://schemas.microsoft.com/office/drawing/2014/main" val="4193709586"/>
                    </a:ext>
                  </a:extLst>
                </a:gridCol>
                <a:gridCol w="641977">
                  <a:extLst>
                    <a:ext uri="{9D8B030D-6E8A-4147-A177-3AD203B41FA5}">
                      <a16:colId xmlns:a16="http://schemas.microsoft.com/office/drawing/2014/main" val="1367326158"/>
                    </a:ext>
                  </a:extLst>
                </a:gridCol>
                <a:gridCol w="656173">
                  <a:extLst>
                    <a:ext uri="{9D8B030D-6E8A-4147-A177-3AD203B41FA5}">
                      <a16:colId xmlns:a16="http://schemas.microsoft.com/office/drawing/2014/main" val="317568760"/>
                    </a:ext>
                  </a:extLst>
                </a:gridCol>
                <a:gridCol w="566265">
                  <a:extLst>
                    <a:ext uri="{9D8B030D-6E8A-4147-A177-3AD203B41FA5}">
                      <a16:colId xmlns:a16="http://schemas.microsoft.com/office/drawing/2014/main" val="1894795510"/>
                    </a:ext>
                  </a:extLst>
                </a:gridCol>
                <a:gridCol w="634091">
                  <a:extLst>
                    <a:ext uri="{9D8B030D-6E8A-4147-A177-3AD203B41FA5}">
                      <a16:colId xmlns:a16="http://schemas.microsoft.com/office/drawing/2014/main" val="1859998303"/>
                    </a:ext>
                  </a:extLst>
                </a:gridCol>
                <a:gridCol w="682988">
                  <a:extLst>
                    <a:ext uri="{9D8B030D-6E8A-4147-A177-3AD203B41FA5}">
                      <a16:colId xmlns:a16="http://schemas.microsoft.com/office/drawing/2014/main" val="1437919691"/>
                    </a:ext>
                  </a:extLst>
                </a:gridCol>
                <a:gridCol w="709803">
                  <a:extLst>
                    <a:ext uri="{9D8B030D-6E8A-4147-A177-3AD203B41FA5}">
                      <a16:colId xmlns:a16="http://schemas.microsoft.com/office/drawing/2014/main" val="2337170551"/>
                    </a:ext>
                  </a:extLst>
                </a:gridCol>
                <a:gridCol w="591503">
                  <a:extLst>
                    <a:ext uri="{9D8B030D-6E8A-4147-A177-3AD203B41FA5}">
                      <a16:colId xmlns:a16="http://schemas.microsoft.com/office/drawing/2014/main" val="1685039603"/>
                    </a:ext>
                  </a:extLst>
                </a:gridCol>
                <a:gridCol w="574152">
                  <a:extLst>
                    <a:ext uri="{9D8B030D-6E8A-4147-A177-3AD203B41FA5}">
                      <a16:colId xmlns:a16="http://schemas.microsoft.com/office/drawing/2014/main" val="3022067977"/>
                    </a:ext>
                  </a:extLst>
                </a:gridCol>
                <a:gridCol w="566265">
                  <a:extLst>
                    <a:ext uri="{9D8B030D-6E8A-4147-A177-3AD203B41FA5}">
                      <a16:colId xmlns:a16="http://schemas.microsoft.com/office/drawing/2014/main" val="1012969401"/>
                    </a:ext>
                  </a:extLst>
                </a:gridCol>
              </a:tblGrid>
              <a:tr h="182880">
                <a:tc>
                  <a:txBody>
                    <a:bodyPr/>
                    <a:lstStyle/>
                    <a:p>
                      <a:r>
                        <a:rPr lang="en-ZA" sz="1000">
                          <a:effectLst/>
                        </a:rPr>
                        <a:t>Quat</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As</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B</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Ba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Cd</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Cr</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Fe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Hg</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Mn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Mo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Ni</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Pb</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Zn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185507934"/>
                  </a:ext>
                </a:extLst>
              </a:tr>
              <a:tr h="182880">
                <a:tc>
                  <a:txBody>
                    <a:bodyPr/>
                    <a:lstStyle/>
                    <a:p>
                      <a:r>
                        <a:rPr lang="en-ZA" sz="1000">
                          <a:effectLst/>
                        </a:rPr>
                        <a:t>C31A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dirty="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a:effectLst/>
                        </a:rPr>
                        <a:t>0.049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0.054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a:effectLst/>
                        </a:rPr>
                        <a:t>0.009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0.159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a:effectLst/>
                        </a:rPr>
                        <a:t>0.066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a:effectLst/>
                        </a:rPr>
                        <a:t>0.946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1476640430"/>
                  </a:ext>
                </a:extLst>
              </a:tr>
              <a:tr h="182880">
                <a:tc>
                  <a:txBody>
                    <a:bodyPr/>
                    <a:lstStyle/>
                    <a:p>
                      <a:r>
                        <a:rPr lang="en-ZA" sz="1000">
                          <a:effectLst/>
                        </a:rPr>
                        <a:t>C31B</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dirty="0">
                          <a:effectLst/>
                          <a:highlight>
                            <a:srgbClr val="FF0000"/>
                          </a:highlight>
                        </a:rPr>
                        <a:t>0.023</a:t>
                      </a:r>
                      <a:endParaRPr lang="en-ZA" sz="1000" dirty="0">
                        <a:effectLst/>
                        <a:highlight>
                          <a:srgbClr val="FF0000"/>
                        </a:highligh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0.107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0.266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a:effectLst/>
                        </a:rPr>
                        <a:t>0.009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0.022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a:effectLst/>
                        </a:rPr>
                        <a:t>0.01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0.007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endParaRPr lang="en-ZA" sz="1000">
                        <a:effectLst/>
                        <a:latin typeface="Calibri" panose="020F0502020204030204" pitchFamily="34" charset="0"/>
                        <a:cs typeface="Times New Roman" panose="02020603050405020304" pitchFamily="18" charset="0"/>
                      </a:endParaRPr>
                    </a:p>
                  </a:txBody>
                  <a:tcPr marL="17780" marR="17780" marT="0" marB="0" anchor="b"/>
                </a:tc>
                <a:tc>
                  <a:txBody>
                    <a:bodyPr/>
                    <a:lstStyle/>
                    <a:p>
                      <a:r>
                        <a:rPr lang="en-ZA" sz="1000" dirty="0">
                          <a:effectLst/>
                        </a:rPr>
                        <a:t>1.082</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1326878666"/>
                  </a:ext>
                </a:extLst>
              </a:tr>
            </a:tbl>
          </a:graphicData>
        </a:graphic>
      </p:graphicFrame>
    </p:spTree>
    <p:extLst>
      <p:ext uri="{BB962C8B-B14F-4D97-AF65-F5344CB8AC3E}">
        <p14:creationId xmlns:p14="http://schemas.microsoft.com/office/powerpoint/2010/main" val="2935720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13</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METALS – Prediction to infill sparsity of data</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B1833D-5704-1BC5-2683-6E76D12640D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1506" y="1247156"/>
            <a:ext cx="7508093" cy="5268808"/>
          </a:xfrm>
          <a:prstGeom prst="rect">
            <a:avLst/>
          </a:prstGeom>
        </p:spPr>
      </p:pic>
    </p:spTree>
    <p:extLst>
      <p:ext uri="{BB962C8B-B14F-4D97-AF65-F5344CB8AC3E}">
        <p14:creationId xmlns:p14="http://schemas.microsoft.com/office/powerpoint/2010/main" val="3666213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14</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PROCESSES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D3B4CE0-E1E1-6232-56A0-52992F1CD0D3}"/>
              </a:ext>
            </a:extLst>
          </p:cNvPr>
          <p:cNvSpPr txBox="1"/>
          <p:nvPr/>
        </p:nvSpPr>
        <p:spPr>
          <a:xfrm>
            <a:off x="457200" y="1500554"/>
            <a:ext cx="8311662" cy="3938001"/>
          </a:xfrm>
          <a:prstGeom prst="rect">
            <a:avLst/>
          </a:prstGeom>
          <a:noFill/>
        </p:spPr>
        <p:txBody>
          <a:bodyPr wrap="square" rtlCol="0">
            <a:spAutoFit/>
          </a:bodyPr>
          <a:lstStyle/>
          <a:p>
            <a:pPr marL="342900" lvl="0" indent="-342900" algn="just">
              <a:lnSpc>
                <a:spcPct val="115000"/>
              </a:lnSpc>
              <a:spcAft>
                <a:spcPts val="600"/>
              </a:spcAft>
              <a:buFont typeface="Symbol" panose="05050102010706020507" pitchFamily="18" charset="2"/>
              <a:buChar char=""/>
            </a:pPr>
            <a:r>
              <a:rPr lang="en-ZA" sz="1400" dirty="0">
                <a:effectLst/>
                <a:ea typeface="Times New Roman" panose="02020603050405020304" pitchFamily="18" charset="0"/>
                <a:cs typeface="Arial" panose="020B0604020202020204" pitchFamily="34" charset="0"/>
              </a:rPr>
              <a:t>High recharge resulting in the Ideal to Good water quality in the dolomites</a:t>
            </a:r>
          </a:p>
          <a:p>
            <a:pPr marL="342900" lvl="0" indent="-342900" algn="just">
              <a:lnSpc>
                <a:spcPct val="115000"/>
              </a:lnSpc>
              <a:spcAft>
                <a:spcPts val="600"/>
              </a:spcAft>
              <a:buFont typeface="Symbol" panose="05050102010706020507" pitchFamily="18" charset="2"/>
              <a:buChar char=""/>
            </a:pPr>
            <a:r>
              <a:rPr lang="en-ZA" sz="1400" dirty="0">
                <a:effectLst/>
                <a:ea typeface="Times New Roman" panose="02020603050405020304" pitchFamily="18" charset="0"/>
                <a:cs typeface="Arial" panose="020B0604020202020204" pitchFamily="34" charset="0"/>
              </a:rPr>
              <a:t>Losses of streamflow to the aquifer ameliorating water quality by dilution in a linear pattern along the </a:t>
            </a:r>
            <a:r>
              <a:rPr lang="en-ZA" sz="1400" dirty="0" err="1">
                <a:effectLst/>
                <a:ea typeface="Times New Roman" panose="02020603050405020304" pitchFamily="18" charset="0"/>
                <a:cs typeface="Arial" panose="020B0604020202020204" pitchFamily="34" charset="0"/>
              </a:rPr>
              <a:t>Kuruman</a:t>
            </a:r>
            <a:r>
              <a:rPr lang="en-ZA" sz="1400" dirty="0">
                <a:effectLst/>
                <a:ea typeface="Times New Roman" panose="02020603050405020304" pitchFamily="18" charset="0"/>
                <a:cs typeface="Arial" panose="020B0604020202020204" pitchFamily="34" charset="0"/>
              </a:rPr>
              <a:t> and Molopo Rivers</a:t>
            </a:r>
          </a:p>
          <a:p>
            <a:pPr marL="342900" lvl="0" indent="-342900" algn="just">
              <a:lnSpc>
                <a:spcPct val="115000"/>
              </a:lnSpc>
              <a:spcAft>
                <a:spcPts val="600"/>
              </a:spcAft>
              <a:buFont typeface="Symbol" panose="05050102010706020507" pitchFamily="18" charset="2"/>
              <a:buChar char=""/>
            </a:pPr>
            <a:r>
              <a:rPr lang="en-ZA" sz="1400" dirty="0">
                <a:effectLst/>
                <a:ea typeface="Times New Roman" panose="02020603050405020304" pitchFamily="18" charset="0"/>
                <a:cs typeface="Arial" panose="020B0604020202020204" pitchFamily="34" charset="0"/>
              </a:rPr>
              <a:t>Endoreic areas exhibiting poorer water quality due to the lack of surface runoff to export salts and their accumulation in pans, resulting in highly variable water quality</a:t>
            </a:r>
          </a:p>
          <a:p>
            <a:pPr marL="342900" lvl="0" indent="-342900" algn="just">
              <a:lnSpc>
                <a:spcPct val="115000"/>
              </a:lnSpc>
              <a:spcAft>
                <a:spcPts val="600"/>
              </a:spcAft>
              <a:buFont typeface="Symbol" panose="05050102010706020507" pitchFamily="18" charset="2"/>
              <a:buChar char=""/>
            </a:pPr>
            <a:r>
              <a:rPr lang="en-ZA" sz="1400" dirty="0">
                <a:effectLst/>
                <a:ea typeface="Times New Roman" panose="02020603050405020304" pitchFamily="18" charset="0"/>
                <a:cs typeface="Arial" panose="020B0604020202020204" pitchFamily="34" charset="0"/>
              </a:rPr>
              <a:t>Localised contamination from irrigation, vegetation removal for dryland agriculture and possibly sanitation practices, resulting in nitrate enrichment</a:t>
            </a:r>
          </a:p>
          <a:p>
            <a:pPr marL="342900" lvl="0" indent="-342900" algn="just">
              <a:lnSpc>
                <a:spcPct val="115000"/>
              </a:lnSpc>
              <a:spcAft>
                <a:spcPts val="600"/>
              </a:spcAft>
              <a:buFont typeface="Symbol" panose="05050102010706020507" pitchFamily="18" charset="2"/>
              <a:buChar char=""/>
            </a:pPr>
            <a:r>
              <a:rPr lang="en-ZA" sz="1400" dirty="0">
                <a:effectLst/>
                <a:ea typeface="Times New Roman" panose="02020603050405020304" pitchFamily="18" charset="0"/>
                <a:cs typeface="Arial" panose="020B0604020202020204" pitchFamily="34" charset="0"/>
              </a:rPr>
              <a:t>Isolated zones of mineralisation results in pockets of elevated metal concentrations, especially arsenic.</a:t>
            </a:r>
          </a:p>
          <a:p>
            <a:pPr marL="285750" indent="-285750">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Groundwater can be categorised according to Present Status Category based on the worst PSC category in terms of EC, Nitrates and Fluoride Groundwater is generally of Category III. Many catchments are borderline classified as PSC III, with 80-95% of boreholes in Class 0-2 in terms of nitrates.</a:t>
            </a:r>
          </a:p>
          <a:p>
            <a:endParaRPr lang="en-ZA" dirty="0"/>
          </a:p>
        </p:txBody>
      </p:sp>
      <p:graphicFrame>
        <p:nvGraphicFramePr>
          <p:cNvPr id="11" name="Table 10">
            <a:extLst>
              <a:ext uri="{FF2B5EF4-FFF2-40B4-BE49-F238E27FC236}">
                <a16:creationId xmlns:a16="http://schemas.microsoft.com/office/drawing/2014/main" id="{279C3298-3764-5809-4DC7-21530AABFE83}"/>
              </a:ext>
            </a:extLst>
          </p:cNvPr>
          <p:cNvGraphicFramePr>
            <a:graphicFrameLocks noGrp="1"/>
          </p:cNvGraphicFramePr>
          <p:nvPr/>
        </p:nvGraphicFramePr>
        <p:xfrm>
          <a:off x="882162" y="5349655"/>
          <a:ext cx="7886700" cy="853440"/>
        </p:xfrm>
        <a:graphic>
          <a:graphicData uri="http://schemas.openxmlformats.org/drawingml/2006/table">
            <a:tbl>
              <a:tblPr>
                <a:tableStyleId>{5C22544A-7EE6-4342-B048-85BDC9FD1C3A}</a:tableStyleId>
              </a:tblPr>
              <a:tblGrid>
                <a:gridCol w="2402289">
                  <a:extLst>
                    <a:ext uri="{9D8B030D-6E8A-4147-A177-3AD203B41FA5}">
                      <a16:colId xmlns:a16="http://schemas.microsoft.com/office/drawing/2014/main" val="3562775250"/>
                    </a:ext>
                  </a:extLst>
                </a:gridCol>
                <a:gridCol w="5484411">
                  <a:extLst>
                    <a:ext uri="{9D8B030D-6E8A-4147-A177-3AD203B41FA5}">
                      <a16:colId xmlns:a16="http://schemas.microsoft.com/office/drawing/2014/main" val="3411579043"/>
                    </a:ext>
                  </a:extLst>
                </a:gridCol>
              </a:tblGrid>
              <a:tr h="0">
                <a:tc>
                  <a:txBody>
                    <a:bodyPr/>
                    <a:lstStyle/>
                    <a:p>
                      <a:r>
                        <a:rPr lang="en-ZA" sz="1400">
                          <a:effectLst/>
                          <a:latin typeface="Arial" panose="020B0604020202020204" pitchFamily="34" charset="0"/>
                          <a:cs typeface="Arial" panose="020B0604020202020204" pitchFamily="34" charset="0"/>
                        </a:rPr>
                        <a:t>Management Class</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a:effectLst/>
                          <a:latin typeface="Arial" panose="020B0604020202020204" pitchFamily="34" charset="0"/>
                          <a:cs typeface="Arial" panose="020B0604020202020204" pitchFamily="34" charset="0"/>
                        </a:rPr>
                        <a:t>Description</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3579098366"/>
                  </a:ext>
                </a:extLst>
              </a:tr>
              <a:tr h="0">
                <a:tc>
                  <a:txBody>
                    <a:bodyPr/>
                    <a:lstStyle/>
                    <a:p>
                      <a:r>
                        <a:rPr lang="en-ZA" sz="1400">
                          <a:effectLst/>
                          <a:latin typeface="Arial" panose="020B0604020202020204" pitchFamily="34" charset="0"/>
                          <a:cs typeface="Arial" panose="020B0604020202020204" pitchFamily="34" charset="0"/>
                        </a:rPr>
                        <a:t>I</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a:effectLst/>
                          <a:latin typeface="Arial" panose="020B0604020202020204" pitchFamily="34" charset="0"/>
                          <a:cs typeface="Arial" panose="020B0604020202020204" pitchFamily="34" charset="0"/>
                        </a:rPr>
                        <a:t>&gt;95% Class 0 or 1</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2066003158"/>
                  </a:ext>
                </a:extLst>
              </a:tr>
              <a:tr h="0">
                <a:tc>
                  <a:txBody>
                    <a:bodyPr/>
                    <a:lstStyle/>
                    <a:p>
                      <a:r>
                        <a:rPr lang="en-ZA" sz="1400">
                          <a:effectLst/>
                          <a:latin typeface="Arial" panose="020B0604020202020204" pitchFamily="34" charset="0"/>
                          <a:cs typeface="Arial" panose="020B0604020202020204" pitchFamily="34" charset="0"/>
                        </a:rPr>
                        <a:t>II</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a:effectLst/>
                          <a:latin typeface="Arial" panose="020B0604020202020204" pitchFamily="34" charset="0"/>
                          <a:cs typeface="Arial" panose="020B0604020202020204" pitchFamily="34" charset="0"/>
                        </a:rPr>
                        <a:t>&gt;95% Class 0-2</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2009839718"/>
                  </a:ext>
                </a:extLst>
              </a:tr>
              <a:tr h="0">
                <a:tc>
                  <a:txBody>
                    <a:bodyPr/>
                    <a:lstStyle/>
                    <a:p>
                      <a:r>
                        <a:rPr lang="en-ZA" sz="1400">
                          <a:effectLst/>
                          <a:latin typeface="Arial" panose="020B0604020202020204" pitchFamily="34" charset="0"/>
                          <a:cs typeface="Arial" panose="020B0604020202020204" pitchFamily="34" charset="0"/>
                        </a:rPr>
                        <a:t>III</a:t>
                      </a:r>
                      <a:endParaRPr lang="en-ZA" sz="140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r>
                        <a:rPr lang="en-ZA" sz="1400" dirty="0">
                          <a:effectLst/>
                          <a:latin typeface="Arial" panose="020B0604020202020204" pitchFamily="34" charset="0"/>
                          <a:cs typeface="Arial" panose="020B0604020202020204" pitchFamily="34" charset="0"/>
                        </a:rPr>
                        <a:t>Class 3 or 4 or &lt;75% Class 0-2</a:t>
                      </a:r>
                      <a:endParaRPr lang="en-ZA" sz="1400" dirty="0">
                        <a:effectLst/>
                        <a:latin typeface="Arial" panose="020B060402020202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52210896"/>
                  </a:ext>
                </a:extLst>
              </a:tr>
            </a:tbl>
          </a:graphicData>
        </a:graphic>
      </p:graphicFrame>
    </p:spTree>
    <p:extLst>
      <p:ext uri="{BB962C8B-B14F-4D97-AF65-F5344CB8AC3E}">
        <p14:creationId xmlns:p14="http://schemas.microsoft.com/office/powerpoint/2010/main" val="378938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F16F6F-D33B-C8D0-3A38-EE005BE5B576}"/>
              </a:ext>
            </a:extLst>
          </p:cNvPr>
          <p:cNvSpPr txBox="1"/>
          <p:nvPr/>
        </p:nvSpPr>
        <p:spPr>
          <a:xfrm>
            <a:off x="816077" y="2113935"/>
            <a:ext cx="6754762" cy="461665"/>
          </a:xfrm>
          <a:prstGeom prst="rect">
            <a:avLst/>
          </a:prstGeom>
          <a:noFill/>
        </p:spPr>
        <p:txBody>
          <a:bodyPr wrap="square" rtlCol="0">
            <a:spAutoFit/>
          </a:bodyPr>
          <a:lstStyle/>
          <a:p>
            <a:r>
              <a:rPr lang="en-ZA" dirty="0"/>
              <a:t>Questions and Clarification</a:t>
            </a:r>
          </a:p>
        </p:txBody>
      </p:sp>
    </p:spTree>
    <p:extLst>
      <p:ext uri="{BB962C8B-B14F-4D97-AF65-F5344CB8AC3E}">
        <p14:creationId xmlns:p14="http://schemas.microsoft.com/office/powerpoint/2010/main" val="1589413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16</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PROTECTION ZONES REPORT</a:t>
            </a:r>
          </a:p>
        </p:txBody>
      </p:sp>
      <p:sp>
        <p:nvSpPr>
          <p:cNvPr id="3" name="TextBox 2">
            <a:extLst>
              <a:ext uri="{FF2B5EF4-FFF2-40B4-BE49-F238E27FC236}">
                <a16:creationId xmlns:a16="http://schemas.microsoft.com/office/drawing/2014/main" id="{85332145-368B-7A63-F9C8-4D35671531BA}"/>
              </a:ext>
            </a:extLst>
          </p:cNvPr>
          <p:cNvSpPr txBox="1"/>
          <p:nvPr/>
        </p:nvSpPr>
        <p:spPr>
          <a:xfrm>
            <a:off x="726831" y="1470736"/>
            <a:ext cx="7959969" cy="4329903"/>
          </a:xfrm>
          <a:prstGeom prst="rect">
            <a:avLst/>
          </a:prstGeom>
          <a:noFill/>
        </p:spPr>
        <p:txBody>
          <a:bodyPr wrap="square">
            <a:spAutoFit/>
          </a:bodyPr>
          <a:lstStyle/>
          <a:p>
            <a:pPr algn="just">
              <a:lnSpc>
                <a:spcPct val="115000"/>
              </a:lnSpc>
              <a:spcAft>
                <a:spcPts val="600"/>
              </a:spcAft>
            </a:pPr>
            <a:r>
              <a:rPr lang="en-ZA" sz="1800" dirty="0">
                <a:effectLst/>
                <a:ea typeface="Times New Roman" panose="02020603050405020304" pitchFamily="18" charset="0"/>
                <a:cs typeface="Arial" panose="020B0604020202020204" pitchFamily="34" charset="0"/>
              </a:rPr>
              <a:t>Catchments which need to be protected have been delineated by:</a:t>
            </a:r>
          </a:p>
          <a:p>
            <a:pPr marL="342900" lvl="0" indent="-342900" algn="l">
              <a:lnSpc>
                <a:spcPct val="150000"/>
              </a:lnSpc>
              <a:spcAft>
                <a:spcPts val="600"/>
              </a:spcAft>
              <a:buFont typeface="Symbol" panose="05050102010706020507" pitchFamily="18" charset="2"/>
              <a:buChar char=""/>
            </a:pPr>
            <a:r>
              <a:rPr lang="en-ZA" sz="1600" dirty="0">
                <a:effectLst/>
                <a:ea typeface="Times New Roman" panose="02020603050405020304" pitchFamily="18" charset="0"/>
                <a:cs typeface="Arial" panose="020B0604020202020204" pitchFamily="34" charset="0"/>
              </a:rPr>
              <a:t>Aquifer vulnerability </a:t>
            </a:r>
          </a:p>
          <a:p>
            <a:pPr marL="342900" lvl="0" indent="-342900" algn="l">
              <a:lnSpc>
                <a:spcPct val="150000"/>
              </a:lnSpc>
              <a:spcAft>
                <a:spcPts val="600"/>
              </a:spcAft>
              <a:buFont typeface="Symbol" panose="05050102010706020507" pitchFamily="18" charset="2"/>
              <a:buChar char=""/>
            </a:pPr>
            <a:r>
              <a:rPr lang="en-ZA" sz="1600" dirty="0">
                <a:effectLst/>
                <a:ea typeface="Times New Roman" panose="02020603050405020304" pitchFamily="18" charset="0"/>
                <a:cs typeface="Arial" panose="020B0604020202020204" pitchFamily="34" charset="0"/>
              </a:rPr>
              <a:t>Baseflow indices, indicating the significance of baseflow which could be depleted by abstraction.</a:t>
            </a:r>
          </a:p>
          <a:p>
            <a:pPr marL="342900" lvl="0" indent="-342900" algn="l">
              <a:lnSpc>
                <a:spcPct val="150000"/>
              </a:lnSpc>
              <a:spcAft>
                <a:spcPts val="600"/>
              </a:spcAft>
              <a:buFont typeface="Symbol" panose="05050102010706020507" pitchFamily="18" charset="2"/>
              <a:buChar char=""/>
            </a:pPr>
            <a:r>
              <a:rPr lang="en-ZA" sz="1600" dirty="0">
                <a:effectLst/>
                <a:ea typeface="Times New Roman" panose="02020603050405020304" pitchFamily="18" charset="0"/>
                <a:cs typeface="Arial" panose="020B0604020202020204" pitchFamily="34" charset="0"/>
              </a:rPr>
              <a:t>Declines in water level indicating existing over abstraction.</a:t>
            </a:r>
          </a:p>
          <a:p>
            <a:pPr marL="342900" lvl="0" indent="-342900" algn="l">
              <a:lnSpc>
                <a:spcPct val="150000"/>
              </a:lnSpc>
              <a:spcAft>
                <a:spcPts val="600"/>
              </a:spcAft>
              <a:buFont typeface="Symbol" panose="05050102010706020507" pitchFamily="18" charset="2"/>
              <a:buChar char=""/>
            </a:pPr>
            <a:r>
              <a:rPr lang="en-ZA" sz="1600" dirty="0">
                <a:effectLst/>
                <a:ea typeface="Times New Roman" panose="02020603050405020304" pitchFamily="18" charset="0"/>
                <a:cs typeface="Arial" panose="020B0604020202020204" pitchFamily="34" charset="0"/>
              </a:rPr>
              <a:t>Stress Indices of catchments </a:t>
            </a:r>
          </a:p>
          <a:p>
            <a:pPr algn="l">
              <a:lnSpc>
                <a:spcPct val="150000"/>
              </a:lnSpc>
              <a:spcAft>
                <a:spcPts val="600"/>
              </a:spcAft>
            </a:pPr>
            <a:r>
              <a:rPr lang="en-ZA" sz="1800" dirty="0">
                <a:effectLst/>
                <a:ea typeface="Times New Roman" panose="02020603050405020304" pitchFamily="18" charset="0"/>
                <a:cs typeface="Arial" panose="020B0604020202020204" pitchFamily="34" charset="0"/>
              </a:rPr>
              <a:t> Water supply boreholes which need to be protected have been delineated by:</a:t>
            </a:r>
          </a:p>
          <a:p>
            <a:pPr marL="342900" lvl="0" indent="-342900" algn="l">
              <a:lnSpc>
                <a:spcPct val="150000"/>
              </a:lnSpc>
              <a:spcAft>
                <a:spcPts val="600"/>
              </a:spcAft>
              <a:buFont typeface="Symbol" panose="05050102010706020507" pitchFamily="18" charset="2"/>
              <a:buChar char=""/>
            </a:pPr>
            <a:r>
              <a:rPr lang="en-ZA" sz="1600" dirty="0">
                <a:effectLst/>
                <a:ea typeface="Times New Roman" panose="02020603050405020304" pitchFamily="18" charset="0"/>
                <a:cs typeface="Arial" panose="020B0604020202020204" pitchFamily="34" charset="0"/>
              </a:rPr>
              <a:t>A buffer zone based on capture zone around the borehole, which is determined from recharge and registered abstraction rate</a:t>
            </a:r>
            <a:r>
              <a:rPr lang="en-ZA" sz="1800" dirty="0">
                <a:effectLst/>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700268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17</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PROTECTION ZONES METHODOLOGIES</a:t>
            </a:r>
          </a:p>
        </p:txBody>
      </p:sp>
      <p:sp>
        <p:nvSpPr>
          <p:cNvPr id="3" name="TextBox 2">
            <a:extLst>
              <a:ext uri="{FF2B5EF4-FFF2-40B4-BE49-F238E27FC236}">
                <a16:creationId xmlns:a16="http://schemas.microsoft.com/office/drawing/2014/main" id="{85332145-368B-7A63-F9C8-4D35671531BA}"/>
              </a:ext>
            </a:extLst>
          </p:cNvPr>
          <p:cNvSpPr txBox="1"/>
          <p:nvPr/>
        </p:nvSpPr>
        <p:spPr>
          <a:xfrm>
            <a:off x="726831" y="1470736"/>
            <a:ext cx="7959969" cy="3335400"/>
          </a:xfrm>
          <a:prstGeom prst="rect">
            <a:avLst/>
          </a:prstGeom>
          <a:noFill/>
        </p:spPr>
        <p:txBody>
          <a:bodyPr wrap="square">
            <a:spAutoFit/>
          </a:bodyPr>
          <a:lstStyle/>
          <a:p>
            <a:pPr algn="just">
              <a:lnSpc>
                <a:spcPct val="115000"/>
              </a:lnSpc>
              <a:spcAft>
                <a:spcPts val="600"/>
              </a:spcAft>
            </a:pPr>
            <a:r>
              <a:rPr lang="en-ZA" sz="1800" dirty="0">
                <a:effectLst/>
                <a:ea typeface="Times New Roman" panose="02020603050405020304" pitchFamily="18" charset="0"/>
                <a:cs typeface="Arial" panose="020B0604020202020204" pitchFamily="34" charset="0"/>
              </a:rPr>
              <a:t>GROUNDWATER QUALITY</a:t>
            </a:r>
          </a:p>
          <a:p>
            <a:pPr marL="285750" indent="-285750" algn="just">
              <a:lnSpc>
                <a:spcPct val="115000"/>
              </a:lnSpc>
              <a:spcAft>
                <a:spcPts val="600"/>
              </a:spcAft>
              <a:buFont typeface="Arial" panose="020B0604020202020204" pitchFamily="34" charset="0"/>
              <a:buChar char="•"/>
            </a:pPr>
            <a:r>
              <a:rPr lang="en-ZA" sz="1600" dirty="0">
                <a:ea typeface="Times New Roman" panose="02020603050405020304" pitchFamily="18" charset="0"/>
                <a:cs typeface="Arial" panose="020B0604020202020204" pitchFamily="34" charset="0"/>
              </a:rPr>
              <a:t>Local water supply point capture zones – based on recharge and abstraction</a:t>
            </a:r>
          </a:p>
          <a:p>
            <a:pPr marL="285750" indent="-285750" algn="just">
              <a:lnSpc>
                <a:spcPct val="115000"/>
              </a:lnSpc>
              <a:spcAft>
                <a:spcPts val="600"/>
              </a:spcAft>
              <a:buFont typeface="Arial" panose="020B0604020202020204" pitchFamily="34" charset="0"/>
              <a:buChar char="•"/>
            </a:pPr>
            <a:r>
              <a:rPr lang="en-ZA" sz="1600" dirty="0">
                <a:effectLst/>
                <a:ea typeface="Times New Roman" panose="02020603050405020304" pitchFamily="18" charset="0"/>
                <a:cs typeface="Arial" panose="020B0604020202020204" pitchFamily="34" charset="0"/>
              </a:rPr>
              <a:t>Aquifer pollution vulnerability – DRASTIC</a:t>
            </a:r>
          </a:p>
          <a:p>
            <a:pPr marL="285750" indent="-285750" algn="just">
              <a:lnSpc>
                <a:spcPct val="115000"/>
              </a:lnSpc>
              <a:spcAft>
                <a:spcPts val="600"/>
              </a:spcAft>
              <a:buFont typeface="Arial" panose="020B0604020202020204" pitchFamily="34" charset="0"/>
              <a:buChar char="•"/>
            </a:pPr>
            <a:endParaRPr lang="en-ZA" sz="1600" dirty="0">
              <a:ea typeface="Times New Roman" panose="02020603050405020304" pitchFamily="18" charset="0"/>
              <a:cs typeface="Arial" panose="020B0604020202020204" pitchFamily="34" charset="0"/>
            </a:endParaRPr>
          </a:p>
          <a:p>
            <a:pPr algn="just">
              <a:lnSpc>
                <a:spcPct val="115000"/>
              </a:lnSpc>
              <a:spcAft>
                <a:spcPts val="600"/>
              </a:spcAft>
            </a:pPr>
            <a:r>
              <a:rPr lang="en-ZA" sz="1800" dirty="0">
                <a:effectLst/>
                <a:ea typeface="Times New Roman" panose="02020603050405020304" pitchFamily="18" charset="0"/>
                <a:cs typeface="Arial" panose="020B0604020202020204" pitchFamily="34" charset="0"/>
              </a:rPr>
              <a:t>GROUNDWATER QUANTITY</a:t>
            </a:r>
          </a:p>
          <a:p>
            <a:pPr marL="285750" indent="-285750" algn="just">
              <a:lnSpc>
                <a:spcPct val="115000"/>
              </a:lnSpc>
              <a:spcAft>
                <a:spcPts val="600"/>
              </a:spcAft>
              <a:buFont typeface="Arial" panose="020B0604020202020204" pitchFamily="34" charset="0"/>
              <a:buChar char="•"/>
            </a:pPr>
            <a:r>
              <a:rPr lang="en-ZA" sz="1600" dirty="0">
                <a:ea typeface="Times New Roman" panose="02020603050405020304" pitchFamily="18" charset="0"/>
                <a:cs typeface="Arial" panose="020B0604020202020204" pitchFamily="34" charset="0"/>
              </a:rPr>
              <a:t>Impact of abstraction on baseflow – baseflow index (fraction of recharge)</a:t>
            </a:r>
          </a:p>
          <a:p>
            <a:pPr marL="285750" indent="-285750" algn="just">
              <a:lnSpc>
                <a:spcPct val="115000"/>
              </a:lnSpc>
              <a:spcAft>
                <a:spcPts val="600"/>
              </a:spcAft>
              <a:buFont typeface="Arial" panose="020B0604020202020204" pitchFamily="34" charset="0"/>
              <a:buChar char="•"/>
            </a:pPr>
            <a:r>
              <a:rPr lang="en-ZA" sz="1600" dirty="0">
                <a:effectLst/>
                <a:ea typeface="Times New Roman" panose="02020603050405020304" pitchFamily="18" charset="0"/>
                <a:cs typeface="Arial" panose="020B0604020202020204" pitchFamily="34" charset="0"/>
              </a:rPr>
              <a:t>Stress </a:t>
            </a:r>
            <a:r>
              <a:rPr lang="en-ZA" sz="1600" dirty="0">
                <a:ea typeface="Times New Roman" panose="02020603050405020304" pitchFamily="18" charset="0"/>
                <a:cs typeface="Arial" panose="020B0604020202020204" pitchFamily="34" charset="0"/>
              </a:rPr>
              <a:t>index</a:t>
            </a:r>
          </a:p>
          <a:p>
            <a:pPr marL="285750" indent="-285750" algn="just">
              <a:lnSpc>
                <a:spcPct val="115000"/>
              </a:lnSpc>
              <a:spcAft>
                <a:spcPts val="600"/>
              </a:spcAft>
              <a:buFont typeface="Arial" panose="020B0604020202020204" pitchFamily="34" charset="0"/>
              <a:buChar char="•"/>
            </a:pPr>
            <a:r>
              <a:rPr lang="en-ZA" sz="1600" dirty="0">
                <a:effectLst/>
                <a:ea typeface="Times New Roman" panose="02020603050405020304" pitchFamily="18" charset="0"/>
                <a:cs typeface="Arial" panose="020B0604020202020204" pitchFamily="34" charset="0"/>
              </a:rPr>
              <a:t>Groundwater levels – stable, historic decline, gradual decline, declining trend</a:t>
            </a:r>
          </a:p>
          <a:p>
            <a:pPr algn="just">
              <a:lnSpc>
                <a:spcPct val="115000"/>
              </a:lnSpc>
              <a:spcAft>
                <a:spcPts val="600"/>
              </a:spcAft>
            </a:pPr>
            <a:endParaRPr lang="en-ZA" sz="18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0714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18</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STRESS INDEX AND AVAILABLE BOREHOLE DATA – where are the gaps in monitoring?</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0AB52FF-0E9B-AF73-1EEC-4A305C7DA3A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60060" y="1870514"/>
            <a:ext cx="6183385" cy="4339194"/>
          </a:xfrm>
          <a:prstGeom prst="rect">
            <a:avLst/>
          </a:prstGeom>
        </p:spPr>
      </p:pic>
    </p:spTree>
    <p:extLst>
      <p:ext uri="{BB962C8B-B14F-4D97-AF65-F5344CB8AC3E}">
        <p14:creationId xmlns:p14="http://schemas.microsoft.com/office/powerpoint/2010/main" val="2511005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19</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PIEZOMETRIC MAP (&gt;17000 BOREHOLES)</a:t>
            </a:r>
          </a:p>
        </p:txBody>
      </p:sp>
      <p:pic>
        <p:nvPicPr>
          <p:cNvPr id="3" name="Picture 2">
            <a:extLst>
              <a:ext uri="{FF2B5EF4-FFF2-40B4-BE49-F238E27FC236}">
                <a16:creationId xmlns:a16="http://schemas.microsoft.com/office/drawing/2014/main" id="{8DAC507B-899C-57A3-F084-F2BADCB21A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1" y="1318748"/>
            <a:ext cx="7748954" cy="5437830"/>
          </a:xfrm>
          <a:prstGeom prst="rect">
            <a:avLst/>
          </a:prstGeom>
        </p:spPr>
      </p:pic>
    </p:spTree>
    <p:extLst>
      <p:ext uri="{BB962C8B-B14F-4D97-AF65-F5344CB8AC3E}">
        <p14:creationId xmlns:p14="http://schemas.microsoft.com/office/powerpoint/2010/main" val="402742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a:extLst>
              <a:ext uri="{FF2B5EF4-FFF2-40B4-BE49-F238E27FC236}">
                <a16:creationId xmlns:a16="http://schemas.microsoft.com/office/drawing/2014/main" id="{513315E3-8E19-C888-8E94-A77EFB6855DF}"/>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PRESENTATION OUTLINE</a:t>
            </a:r>
            <a:endParaRPr lang="en-US" altLang="en-US" sz="2400" dirty="0">
              <a:latin typeface="Arial" panose="020B0604020202020204" pitchFamily="34" charset="0"/>
              <a:cs typeface="Arial" panose="020B0604020202020204" pitchFamily="34" charset="0"/>
            </a:endParaRPr>
          </a:p>
        </p:txBody>
      </p:sp>
      <p:sp>
        <p:nvSpPr>
          <p:cNvPr id="15362" name="Slide Number Placeholder 3">
            <a:extLst>
              <a:ext uri="{FF2B5EF4-FFF2-40B4-BE49-F238E27FC236}">
                <a16:creationId xmlns:a16="http://schemas.microsoft.com/office/drawing/2014/main" id="{B7818853-591B-3236-BBF7-771298410BCC}"/>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E980D867-1E92-4F67-A4A6-E760E585573E}" type="slidenum">
              <a:rPr lang="en-US" altLang="en-US" sz="1000" b="1">
                <a:cs typeface="Arial" panose="020B0604020202020204" pitchFamily="34" charset="0"/>
              </a:rPr>
              <a:pPr algn="r" eaLnBrk="1" hangingPunct="1"/>
              <a:t>2</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7A639A8D-B561-2BB8-532D-0403F1B30128}"/>
              </a:ext>
            </a:extLst>
          </p:cNvPr>
          <p:cNvSpPr txBox="1"/>
          <p:nvPr/>
        </p:nvSpPr>
        <p:spPr>
          <a:xfrm>
            <a:off x="457200" y="227013"/>
            <a:ext cx="5662246"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5364" name="Content Placeholder 2">
            <a:extLst>
              <a:ext uri="{FF2B5EF4-FFF2-40B4-BE49-F238E27FC236}">
                <a16:creationId xmlns:a16="http://schemas.microsoft.com/office/drawing/2014/main" id="{FB279AEA-72BE-72DA-D1CE-844FC5B315BB}"/>
              </a:ext>
            </a:extLst>
          </p:cNvPr>
          <p:cNvSpPr txBox="1">
            <a:spLocks/>
          </p:cNvSpPr>
          <p:nvPr/>
        </p:nvSpPr>
        <p:spPr bwMode="auto">
          <a:xfrm>
            <a:off x="701919" y="2329473"/>
            <a:ext cx="82296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defRPr/>
            </a:pPr>
            <a:r>
              <a:rPr lang="en-ZA" altLang="en-US" sz="1800" dirty="0">
                <a:cs typeface="Arial" panose="020B0604020202020204" pitchFamily="34" charset="0"/>
              </a:rPr>
              <a:t>Study Objectives</a:t>
            </a:r>
          </a:p>
          <a:p>
            <a:pPr>
              <a:buFont typeface="Arial" panose="020B0604020202020204" pitchFamily="34" charset="0"/>
              <a:buChar char="•"/>
              <a:defRPr/>
            </a:pPr>
            <a:endParaRPr lang="en-ZA" altLang="en-US" sz="1800" dirty="0">
              <a:cs typeface="Arial" panose="020B0604020202020204" pitchFamily="34" charset="0"/>
            </a:endParaRPr>
          </a:p>
          <a:p>
            <a:pPr>
              <a:buFont typeface="Arial" panose="020B0604020202020204" pitchFamily="34" charset="0"/>
              <a:buChar char="•"/>
              <a:defRPr/>
            </a:pPr>
            <a:r>
              <a:rPr lang="en-ZA" altLang="en-US" sz="1800" dirty="0">
                <a:cs typeface="Arial" panose="020B0604020202020204" pitchFamily="34" charset="0"/>
              </a:rPr>
              <a:t> Summary of Groundwater Quality Report</a:t>
            </a:r>
          </a:p>
          <a:p>
            <a:pPr>
              <a:buFont typeface="Arial" panose="020B0604020202020204" pitchFamily="34" charset="0"/>
              <a:buChar char="•"/>
              <a:defRPr/>
            </a:pPr>
            <a:r>
              <a:rPr lang="en-ZA" altLang="en-US" sz="1800" dirty="0">
                <a:cs typeface="Arial" panose="020B0604020202020204" pitchFamily="34" charset="0"/>
              </a:rPr>
              <a:t>Summary of Protection Zones Report</a:t>
            </a:r>
          </a:p>
          <a:p>
            <a:pPr>
              <a:buFont typeface="Arial" panose="020B0604020202020204" pitchFamily="34" charset="0"/>
              <a:buChar char="•"/>
              <a:defRPr/>
            </a:pPr>
            <a:r>
              <a:rPr lang="en-ZA" altLang="en-US" sz="1800" dirty="0">
                <a:cs typeface="Arial" panose="020B0604020202020204" pitchFamily="34" charset="0"/>
              </a:rPr>
              <a:t>Summary of Interaction Report</a:t>
            </a:r>
          </a:p>
          <a:p>
            <a:pPr>
              <a:buFont typeface="Arial" panose="020B0604020202020204" pitchFamily="34" charset="0"/>
              <a:buChar char="•"/>
              <a:defRPr/>
            </a:pPr>
            <a:r>
              <a:rPr lang="en-ZA" altLang="en-US" sz="1800" dirty="0">
                <a:cs typeface="Arial" panose="020B0604020202020204" pitchFamily="34" charset="0"/>
              </a:rPr>
              <a:t>Outline of Main Report and findings</a:t>
            </a:r>
          </a:p>
          <a:p>
            <a:pPr>
              <a:buFont typeface="Arial" panose="020B0604020202020204" pitchFamily="34" charset="0"/>
              <a:buChar char="•"/>
              <a:defRPr/>
            </a:pPr>
            <a:r>
              <a:rPr lang="en-ZA" altLang="en-US" sz="1800" dirty="0">
                <a:cs typeface="Arial" panose="020B0604020202020204" pitchFamily="34" charset="0"/>
              </a:rPr>
              <a:t>Outstanding Items</a:t>
            </a:r>
          </a:p>
          <a:p>
            <a:pPr>
              <a:spcBef>
                <a:spcPct val="20000"/>
              </a:spcBef>
              <a:buFont typeface="Arial" panose="020B0604020202020204" pitchFamily="34" charset="0"/>
              <a:buNone/>
            </a:pPr>
            <a:endParaRPr lang="en-US" altLang="en-US" sz="1800" dirty="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20</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BOREHOLE PROTECTION ZONES – control of land use</a:t>
            </a:r>
          </a:p>
        </p:txBody>
      </p:sp>
      <p:pic>
        <p:nvPicPr>
          <p:cNvPr id="2" name="Picture 1">
            <a:extLst>
              <a:ext uri="{FF2B5EF4-FFF2-40B4-BE49-F238E27FC236}">
                <a16:creationId xmlns:a16="http://schemas.microsoft.com/office/drawing/2014/main" id="{A0694DB5-55A0-F38B-EF80-88428306DD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0" y="1406769"/>
            <a:ext cx="7608277" cy="5339109"/>
          </a:xfrm>
          <a:prstGeom prst="rect">
            <a:avLst/>
          </a:prstGeom>
        </p:spPr>
      </p:pic>
    </p:spTree>
    <p:extLst>
      <p:ext uri="{BB962C8B-B14F-4D97-AF65-F5344CB8AC3E}">
        <p14:creationId xmlns:p14="http://schemas.microsoft.com/office/powerpoint/2010/main" val="309854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21</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47049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AQUIFER VULNERABILITY – control of land use</a:t>
            </a:r>
          </a:p>
        </p:txBody>
      </p:sp>
      <p:pic>
        <p:nvPicPr>
          <p:cNvPr id="4" name="Picture 3">
            <a:extLst>
              <a:ext uri="{FF2B5EF4-FFF2-40B4-BE49-F238E27FC236}">
                <a16:creationId xmlns:a16="http://schemas.microsoft.com/office/drawing/2014/main" id="{82C25375-7BBC-8C35-1966-70EFFA35811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0" y="1228952"/>
            <a:ext cx="7678615" cy="5388659"/>
          </a:xfrm>
          <a:prstGeom prst="rect">
            <a:avLst/>
          </a:prstGeom>
        </p:spPr>
      </p:pic>
    </p:spTree>
    <p:extLst>
      <p:ext uri="{BB962C8B-B14F-4D97-AF65-F5344CB8AC3E}">
        <p14:creationId xmlns:p14="http://schemas.microsoft.com/office/powerpoint/2010/main" val="1495116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22</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572965"/>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BASEFLOW VULNERABILITY – where can abstraction affect surface water?</a:t>
            </a:r>
          </a:p>
        </p:txBody>
      </p:sp>
      <p:pic>
        <p:nvPicPr>
          <p:cNvPr id="2" name="Picture 1">
            <a:extLst>
              <a:ext uri="{FF2B5EF4-FFF2-40B4-BE49-F238E27FC236}">
                <a16:creationId xmlns:a16="http://schemas.microsoft.com/office/drawing/2014/main" id="{B3DEAC4A-4125-1410-C76B-BE6356E110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7064" y="1333528"/>
            <a:ext cx="7548924" cy="5297459"/>
          </a:xfrm>
          <a:prstGeom prst="rect">
            <a:avLst/>
          </a:prstGeom>
        </p:spPr>
      </p:pic>
      <p:sp>
        <p:nvSpPr>
          <p:cNvPr id="3" name="TextBox 2">
            <a:extLst>
              <a:ext uri="{FF2B5EF4-FFF2-40B4-BE49-F238E27FC236}">
                <a16:creationId xmlns:a16="http://schemas.microsoft.com/office/drawing/2014/main" id="{0BD1E6B4-E35E-7D3A-AE09-E4C04A368A34}"/>
              </a:ext>
            </a:extLst>
          </p:cNvPr>
          <p:cNvSpPr txBox="1"/>
          <p:nvPr/>
        </p:nvSpPr>
        <p:spPr>
          <a:xfrm>
            <a:off x="1738228" y="2654710"/>
            <a:ext cx="1506417" cy="276999"/>
          </a:xfrm>
          <a:prstGeom prst="rect">
            <a:avLst/>
          </a:prstGeom>
          <a:noFill/>
        </p:spPr>
        <p:txBody>
          <a:bodyPr wrap="square" rtlCol="0">
            <a:spAutoFit/>
          </a:bodyPr>
          <a:lstStyle/>
          <a:p>
            <a:r>
              <a:rPr lang="en-ZA" sz="1200" dirty="0"/>
              <a:t>Baseflow/recharge</a:t>
            </a:r>
          </a:p>
        </p:txBody>
      </p:sp>
    </p:spTree>
    <p:extLst>
      <p:ext uri="{BB962C8B-B14F-4D97-AF65-F5344CB8AC3E}">
        <p14:creationId xmlns:p14="http://schemas.microsoft.com/office/powerpoint/2010/main" val="1512926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23</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624062" y="596345"/>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GROUNDWATER STRESS AND WATER LEVEL – areas of groundwater stress</a:t>
            </a:r>
          </a:p>
        </p:txBody>
      </p:sp>
      <p:pic>
        <p:nvPicPr>
          <p:cNvPr id="3" name="Picture 2">
            <a:extLst>
              <a:ext uri="{FF2B5EF4-FFF2-40B4-BE49-F238E27FC236}">
                <a16:creationId xmlns:a16="http://schemas.microsoft.com/office/drawing/2014/main" id="{C2D57F35-8CA4-1641-23E9-F3B0672DAA2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4062" y="1286242"/>
            <a:ext cx="7745238" cy="5435233"/>
          </a:xfrm>
          <a:prstGeom prst="rect">
            <a:avLst/>
          </a:prstGeom>
        </p:spPr>
      </p:pic>
      <p:sp>
        <p:nvSpPr>
          <p:cNvPr id="2" name="TextBox 1">
            <a:extLst>
              <a:ext uri="{FF2B5EF4-FFF2-40B4-BE49-F238E27FC236}">
                <a16:creationId xmlns:a16="http://schemas.microsoft.com/office/drawing/2014/main" id="{6887242B-25D7-0FE9-7EE0-EF197B7B91A8}"/>
              </a:ext>
            </a:extLst>
          </p:cNvPr>
          <p:cNvSpPr txBox="1"/>
          <p:nvPr/>
        </p:nvSpPr>
        <p:spPr>
          <a:xfrm>
            <a:off x="1610409" y="1842111"/>
            <a:ext cx="1455174" cy="461665"/>
          </a:xfrm>
          <a:prstGeom prst="rect">
            <a:avLst/>
          </a:prstGeom>
          <a:noFill/>
        </p:spPr>
        <p:txBody>
          <a:bodyPr wrap="square" rtlCol="0">
            <a:spAutoFit/>
          </a:bodyPr>
          <a:lstStyle/>
          <a:p>
            <a:r>
              <a:rPr lang="en-ZA" sz="1200" dirty="0"/>
              <a:t>3= gradual decline</a:t>
            </a:r>
          </a:p>
          <a:p>
            <a:r>
              <a:rPr lang="en-ZA" sz="1200" dirty="0"/>
              <a:t>4= rapid decline</a:t>
            </a:r>
          </a:p>
        </p:txBody>
      </p:sp>
    </p:spTree>
    <p:extLst>
      <p:ext uri="{BB962C8B-B14F-4D97-AF65-F5344CB8AC3E}">
        <p14:creationId xmlns:p14="http://schemas.microsoft.com/office/powerpoint/2010/main" val="946074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037F2E-D1AA-2A5E-13E3-2D322EB5BFF3}"/>
              </a:ext>
            </a:extLst>
          </p:cNvPr>
          <p:cNvSpPr txBox="1"/>
          <p:nvPr/>
        </p:nvSpPr>
        <p:spPr>
          <a:xfrm>
            <a:off x="816077" y="2113935"/>
            <a:ext cx="6754762" cy="461665"/>
          </a:xfrm>
          <a:prstGeom prst="rect">
            <a:avLst/>
          </a:prstGeom>
          <a:noFill/>
        </p:spPr>
        <p:txBody>
          <a:bodyPr wrap="square" rtlCol="0">
            <a:spAutoFit/>
          </a:bodyPr>
          <a:lstStyle/>
          <a:p>
            <a:r>
              <a:rPr lang="en-ZA" dirty="0"/>
              <a:t>Questions and Clarification</a:t>
            </a:r>
          </a:p>
        </p:txBody>
      </p:sp>
      <p:sp>
        <p:nvSpPr>
          <p:cNvPr id="3" name="TextBox 2">
            <a:extLst>
              <a:ext uri="{FF2B5EF4-FFF2-40B4-BE49-F238E27FC236}">
                <a16:creationId xmlns:a16="http://schemas.microsoft.com/office/drawing/2014/main" id="{50087B74-CEA7-DC0C-4C16-827DFA772353}"/>
              </a:ext>
            </a:extLst>
          </p:cNvPr>
          <p:cNvSpPr txBox="1"/>
          <p:nvPr/>
        </p:nvSpPr>
        <p:spPr>
          <a:xfrm>
            <a:off x="816077" y="3746090"/>
            <a:ext cx="5348749" cy="461665"/>
          </a:xfrm>
          <a:prstGeom prst="rect">
            <a:avLst/>
          </a:prstGeom>
          <a:noFill/>
        </p:spPr>
        <p:txBody>
          <a:bodyPr wrap="square" rtlCol="0">
            <a:spAutoFit/>
          </a:bodyPr>
          <a:lstStyle/>
          <a:p>
            <a:r>
              <a:rPr lang="en-ZA" dirty="0"/>
              <a:t>Break</a:t>
            </a:r>
          </a:p>
        </p:txBody>
      </p:sp>
    </p:spTree>
    <p:extLst>
      <p:ext uri="{BB962C8B-B14F-4D97-AF65-F5344CB8AC3E}">
        <p14:creationId xmlns:p14="http://schemas.microsoft.com/office/powerpoint/2010/main" val="438905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25</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INTERACTIONS REPORT</a:t>
            </a:r>
          </a:p>
        </p:txBody>
      </p:sp>
      <p:sp>
        <p:nvSpPr>
          <p:cNvPr id="3" name="TextBox 2">
            <a:extLst>
              <a:ext uri="{FF2B5EF4-FFF2-40B4-BE49-F238E27FC236}">
                <a16:creationId xmlns:a16="http://schemas.microsoft.com/office/drawing/2014/main" id="{85332145-368B-7A63-F9C8-4D35671531BA}"/>
              </a:ext>
            </a:extLst>
          </p:cNvPr>
          <p:cNvSpPr txBox="1"/>
          <p:nvPr/>
        </p:nvSpPr>
        <p:spPr>
          <a:xfrm>
            <a:off x="694710" y="1546829"/>
            <a:ext cx="7959969" cy="4657301"/>
          </a:xfrm>
          <a:prstGeom prst="rect">
            <a:avLst/>
          </a:prstGeom>
          <a:noFill/>
        </p:spPr>
        <p:txBody>
          <a:bodyPr wrap="square">
            <a:spAutoFit/>
          </a:bodyPr>
          <a:lstStyle/>
          <a:p>
            <a:pPr algn="just">
              <a:lnSpc>
                <a:spcPct val="115000"/>
              </a:lnSpc>
              <a:spcAft>
                <a:spcPts val="600"/>
              </a:spcAft>
            </a:pPr>
            <a:r>
              <a:rPr lang="en-ZA" sz="1800" dirty="0">
                <a:effectLst/>
                <a:ea typeface="Times New Roman" panose="02020603050405020304" pitchFamily="18" charset="0"/>
                <a:cs typeface="Arial" panose="020B0604020202020204" pitchFamily="34" charset="0"/>
              </a:rPr>
              <a:t>This report </a:t>
            </a:r>
            <a:r>
              <a:rPr lang="en-ZA" sz="1800" dirty="0">
                <a:ea typeface="Times New Roman" panose="02020603050405020304" pitchFamily="18" charset="0"/>
                <a:cs typeface="Arial" panose="020B0604020202020204" pitchFamily="34" charset="0"/>
              </a:rPr>
              <a:t>quantifies interactions by sub-</a:t>
            </a:r>
            <a:r>
              <a:rPr lang="en-ZA" sz="1800" dirty="0">
                <a:effectLst/>
                <a:ea typeface="Times New Roman" panose="02020603050405020304" pitchFamily="18" charset="0"/>
                <a:cs typeface="Arial" panose="020B0604020202020204" pitchFamily="34" charset="0"/>
              </a:rPr>
              <a:t>Quaternary catchment and dolomitic compartment</a:t>
            </a:r>
          </a:p>
          <a:p>
            <a:pPr marL="285750" indent="-285750" algn="just">
              <a:lnSpc>
                <a:spcPct val="115000"/>
              </a:lnSpc>
              <a:spcAft>
                <a:spcPts val="600"/>
              </a:spcAft>
              <a:buFont typeface="Arial" panose="020B0604020202020204" pitchFamily="34" charset="0"/>
              <a:buChar char="•"/>
            </a:pPr>
            <a:r>
              <a:rPr lang="en-ZA" sz="1800" dirty="0">
                <a:ea typeface="Times New Roman" panose="02020603050405020304" pitchFamily="18" charset="0"/>
                <a:cs typeface="Arial" panose="020B0604020202020204" pitchFamily="34" charset="0"/>
              </a:rPr>
              <a:t>Recharge</a:t>
            </a:r>
          </a:p>
          <a:p>
            <a:pPr algn="just">
              <a:lnSpc>
                <a:spcPct val="115000"/>
              </a:lnSpc>
              <a:spcAft>
                <a:spcPts val="600"/>
              </a:spcAft>
            </a:pPr>
            <a:r>
              <a:rPr lang="en-ZA" sz="1800" u="sng" dirty="0">
                <a:ea typeface="Times New Roman" panose="02020603050405020304" pitchFamily="18" charset="0"/>
                <a:cs typeface="Arial" panose="020B0604020202020204" pitchFamily="34" charset="0"/>
              </a:rPr>
              <a:t>Natural State</a:t>
            </a:r>
          </a:p>
          <a:p>
            <a:pPr marL="285750" indent="-285750" algn="just">
              <a:lnSpc>
                <a:spcPct val="115000"/>
              </a:lnSpc>
              <a:spcAft>
                <a:spcPts val="600"/>
              </a:spcAft>
              <a:buFont typeface="Arial" panose="020B0604020202020204" pitchFamily="34" charset="0"/>
              <a:buChar char="•"/>
            </a:pPr>
            <a:r>
              <a:rPr lang="en-ZA" sz="1800" dirty="0">
                <a:ea typeface="Times New Roman" panose="02020603050405020304" pitchFamily="18" charset="0"/>
                <a:cs typeface="Arial" panose="020B0604020202020204" pitchFamily="34" charset="0"/>
              </a:rPr>
              <a:t>Groundwater baseflow</a:t>
            </a:r>
          </a:p>
          <a:p>
            <a:pPr marL="285750" indent="-285750" algn="just">
              <a:lnSpc>
                <a:spcPct val="115000"/>
              </a:lnSpc>
              <a:spcAft>
                <a:spcPts val="600"/>
              </a:spcAft>
              <a:buFont typeface="Arial" panose="020B0604020202020204" pitchFamily="34" charset="0"/>
              <a:buChar char="•"/>
            </a:pPr>
            <a:r>
              <a:rPr lang="en-ZA" sz="1800" dirty="0">
                <a:effectLst/>
                <a:ea typeface="Times New Roman" panose="02020603050405020304" pitchFamily="18" charset="0"/>
                <a:cs typeface="Arial" panose="020B0604020202020204" pitchFamily="34" charset="0"/>
              </a:rPr>
              <a:t>Channel losses</a:t>
            </a:r>
          </a:p>
          <a:p>
            <a:pPr marL="285750" indent="-285750" algn="just">
              <a:lnSpc>
                <a:spcPct val="115000"/>
              </a:lnSpc>
              <a:spcAft>
                <a:spcPts val="600"/>
              </a:spcAft>
              <a:buFont typeface="Arial" panose="020B0604020202020204" pitchFamily="34" charset="0"/>
              <a:buChar char="•"/>
            </a:pPr>
            <a:r>
              <a:rPr lang="en-ZA" sz="1800" dirty="0">
                <a:ea typeface="Times New Roman" panose="02020603050405020304" pitchFamily="18" charset="0"/>
                <a:cs typeface="Arial" panose="020B0604020202020204" pitchFamily="34" charset="0"/>
              </a:rPr>
              <a:t>MAR</a:t>
            </a:r>
            <a:endParaRPr lang="en-ZA" sz="1800" dirty="0">
              <a:effectLst/>
              <a:ea typeface="Times New Roman" panose="02020603050405020304" pitchFamily="18" charset="0"/>
              <a:cs typeface="Arial" panose="020B0604020202020204" pitchFamily="34" charset="0"/>
            </a:endParaRPr>
          </a:p>
          <a:p>
            <a:pPr algn="just">
              <a:lnSpc>
                <a:spcPct val="115000"/>
              </a:lnSpc>
              <a:spcAft>
                <a:spcPts val="600"/>
              </a:spcAft>
            </a:pPr>
            <a:r>
              <a:rPr lang="en-ZA" sz="1800" u="sng" dirty="0">
                <a:ea typeface="Times New Roman" panose="02020603050405020304" pitchFamily="18" charset="0"/>
                <a:cs typeface="Arial" panose="020B0604020202020204" pitchFamily="34" charset="0"/>
              </a:rPr>
              <a:t>Present Day</a:t>
            </a:r>
          </a:p>
          <a:p>
            <a:pPr marL="285750" indent="-285750" algn="just">
              <a:lnSpc>
                <a:spcPct val="115000"/>
              </a:lnSpc>
              <a:spcAft>
                <a:spcPts val="600"/>
              </a:spcAft>
              <a:buFont typeface="Arial" panose="020B0604020202020204" pitchFamily="34" charset="0"/>
              <a:buChar char="•"/>
            </a:pPr>
            <a:r>
              <a:rPr lang="en-ZA" sz="1800" dirty="0">
                <a:ea typeface="Times New Roman" panose="02020603050405020304" pitchFamily="18" charset="0"/>
                <a:cs typeface="Arial" panose="020B0604020202020204" pitchFamily="34" charset="0"/>
              </a:rPr>
              <a:t>Channel losses</a:t>
            </a:r>
          </a:p>
          <a:p>
            <a:pPr marL="285750" indent="-285750" algn="just">
              <a:lnSpc>
                <a:spcPct val="115000"/>
              </a:lnSpc>
              <a:spcAft>
                <a:spcPts val="600"/>
              </a:spcAft>
              <a:buFont typeface="Arial" panose="020B0604020202020204" pitchFamily="34" charset="0"/>
              <a:buChar char="•"/>
            </a:pPr>
            <a:r>
              <a:rPr lang="en-ZA" sz="1800" dirty="0">
                <a:ea typeface="Times New Roman" panose="02020603050405020304" pitchFamily="18" charset="0"/>
                <a:cs typeface="Arial" panose="020B0604020202020204" pitchFamily="34" charset="0"/>
              </a:rPr>
              <a:t>Baseflow reduction</a:t>
            </a:r>
          </a:p>
          <a:p>
            <a:pPr marL="285750" indent="-285750" algn="just">
              <a:lnSpc>
                <a:spcPct val="115000"/>
              </a:lnSpc>
              <a:spcAft>
                <a:spcPts val="600"/>
              </a:spcAft>
              <a:buFont typeface="Arial" panose="020B0604020202020204" pitchFamily="34" charset="0"/>
              <a:buChar char="•"/>
            </a:pPr>
            <a:r>
              <a:rPr lang="en-ZA" sz="1800" dirty="0">
                <a:effectLst/>
                <a:ea typeface="Times New Roman" panose="02020603050405020304" pitchFamily="18" charset="0"/>
                <a:cs typeface="Arial" panose="020B0604020202020204" pitchFamily="34" charset="0"/>
              </a:rPr>
              <a:t>MA</a:t>
            </a:r>
            <a:r>
              <a:rPr lang="en-ZA" sz="1800" dirty="0">
                <a:ea typeface="Times New Roman" panose="02020603050405020304" pitchFamily="18" charset="0"/>
                <a:cs typeface="Arial" panose="020B0604020202020204" pitchFamily="34" charset="0"/>
              </a:rPr>
              <a:t>R</a:t>
            </a:r>
            <a:endParaRPr lang="en-ZA" sz="1800" dirty="0">
              <a:effectLst/>
              <a:ea typeface="Times New Roman" panose="02020603050405020304" pitchFamily="18" charset="0"/>
              <a:cs typeface="Arial" panose="020B0604020202020204" pitchFamily="34" charset="0"/>
            </a:endParaRPr>
          </a:p>
          <a:p>
            <a:pPr marL="285750" indent="-285750" algn="just">
              <a:lnSpc>
                <a:spcPct val="115000"/>
              </a:lnSpc>
              <a:spcAft>
                <a:spcPts val="600"/>
              </a:spcAft>
              <a:buFont typeface="Arial" panose="020B0604020202020204" pitchFamily="34" charset="0"/>
              <a:buChar char="•"/>
            </a:pPr>
            <a:endParaRPr lang="en-ZA" sz="18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1782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26</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METHODS</a:t>
            </a:r>
          </a:p>
        </p:txBody>
      </p:sp>
      <p:graphicFrame>
        <p:nvGraphicFramePr>
          <p:cNvPr id="2" name="Table 1">
            <a:extLst>
              <a:ext uri="{FF2B5EF4-FFF2-40B4-BE49-F238E27FC236}">
                <a16:creationId xmlns:a16="http://schemas.microsoft.com/office/drawing/2014/main" id="{A573D53B-FBA5-4626-F102-6F8F372B2939}"/>
              </a:ext>
            </a:extLst>
          </p:cNvPr>
          <p:cNvGraphicFramePr>
            <a:graphicFrameLocks noGrp="1"/>
          </p:cNvGraphicFramePr>
          <p:nvPr>
            <p:extLst>
              <p:ext uri="{D42A27DB-BD31-4B8C-83A1-F6EECF244321}">
                <p14:modId xmlns:p14="http://schemas.microsoft.com/office/powerpoint/2010/main" val="871925475"/>
              </p:ext>
            </p:extLst>
          </p:nvPr>
        </p:nvGraphicFramePr>
        <p:xfrm>
          <a:off x="457198" y="6093757"/>
          <a:ext cx="7886699" cy="365760"/>
        </p:xfrm>
        <a:graphic>
          <a:graphicData uri="http://schemas.openxmlformats.org/drawingml/2006/table">
            <a:tbl>
              <a:tblPr firstRow="1" firstCol="1" bandRow="1">
                <a:tableStyleId>{5C22544A-7EE6-4342-B048-85BDC9FD1C3A}</a:tableStyleId>
              </a:tblPr>
              <a:tblGrid>
                <a:gridCol w="615163">
                  <a:extLst>
                    <a:ext uri="{9D8B030D-6E8A-4147-A177-3AD203B41FA5}">
                      <a16:colId xmlns:a16="http://schemas.microsoft.com/office/drawing/2014/main" val="386340212"/>
                    </a:ext>
                  </a:extLst>
                </a:gridCol>
                <a:gridCol w="744504">
                  <a:extLst>
                    <a:ext uri="{9D8B030D-6E8A-4147-A177-3AD203B41FA5}">
                      <a16:colId xmlns:a16="http://schemas.microsoft.com/office/drawing/2014/main" val="3657271217"/>
                    </a:ext>
                  </a:extLst>
                </a:gridCol>
                <a:gridCol w="618317">
                  <a:extLst>
                    <a:ext uri="{9D8B030D-6E8A-4147-A177-3AD203B41FA5}">
                      <a16:colId xmlns:a16="http://schemas.microsoft.com/office/drawing/2014/main" val="4010581611"/>
                    </a:ext>
                  </a:extLst>
                </a:gridCol>
                <a:gridCol w="867537">
                  <a:extLst>
                    <a:ext uri="{9D8B030D-6E8A-4147-A177-3AD203B41FA5}">
                      <a16:colId xmlns:a16="http://schemas.microsoft.com/office/drawing/2014/main" val="358895405"/>
                    </a:ext>
                  </a:extLst>
                </a:gridCol>
                <a:gridCol w="804443">
                  <a:extLst>
                    <a:ext uri="{9D8B030D-6E8A-4147-A177-3AD203B41FA5}">
                      <a16:colId xmlns:a16="http://schemas.microsoft.com/office/drawing/2014/main" val="1395054022"/>
                    </a:ext>
                  </a:extLst>
                </a:gridCol>
                <a:gridCol w="1012652">
                  <a:extLst>
                    <a:ext uri="{9D8B030D-6E8A-4147-A177-3AD203B41FA5}">
                      <a16:colId xmlns:a16="http://schemas.microsoft.com/office/drawing/2014/main" val="1658591672"/>
                    </a:ext>
                  </a:extLst>
                </a:gridCol>
                <a:gridCol w="1012652">
                  <a:extLst>
                    <a:ext uri="{9D8B030D-6E8A-4147-A177-3AD203B41FA5}">
                      <a16:colId xmlns:a16="http://schemas.microsoft.com/office/drawing/2014/main" val="809208966"/>
                    </a:ext>
                  </a:extLst>
                </a:gridCol>
                <a:gridCol w="1094674">
                  <a:extLst>
                    <a:ext uri="{9D8B030D-6E8A-4147-A177-3AD203B41FA5}">
                      <a16:colId xmlns:a16="http://schemas.microsoft.com/office/drawing/2014/main" val="4190848787"/>
                    </a:ext>
                  </a:extLst>
                </a:gridCol>
                <a:gridCol w="1116757">
                  <a:extLst>
                    <a:ext uri="{9D8B030D-6E8A-4147-A177-3AD203B41FA5}">
                      <a16:colId xmlns:a16="http://schemas.microsoft.com/office/drawing/2014/main" val="1298574251"/>
                    </a:ext>
                  </a:extLst>
                </a:gridCol>
              </a:tblGrid>
              <a:tr h="182880">
                <a:tc>
                  <a:txBody>
                    <a:bodyPr/>
                    <a:lstStyle/>
                    <a:p>
                      <a:r>
                        <a:rPr lang="en-ZA" sz="1000">
                          <a:effectLst/>
                        </a:rPr>
                        <a:t>Quat</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Average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Median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20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40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60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80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100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Potable fraction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667765649"/>
                  </a:ext>
                </a:extLst>
              </a:tr>
              <a:tr h="182880">
                <a:tc>
                  <a:txBody>
                    <a:bodyPr/>
                    <a:lstStyle/>
                    <a:p>
                      <a:r>
                        <a:rPr lang="en-ZA" sz="1000">
                          <a:effectLst/>
                        </a:rPr>
                        <a:t>C31A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60.96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60.15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35.86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57.1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62.9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75.1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291.2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dirty="0">
                          <a:effectLst/>
                        </a:rPr>
                        <a:t>98.72</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462265481"/>
                  </a:ext>
                </a:extLst>
              </a:tr>
            </a:tbl>
          </a:graphicData>
        </a:graphic>
      </p:graphicFrame>
      <p:sp>
        <p:nvSpPr>
          <p:cNvPr id="4" name="TextBox 3">
            <a:extLst>
              <a:ext uri="{FF2B5EF4-FFF2-40B4-BE49-F238E27FC236}">
                <a16:creationId xmlns:a16="http://schemas.microsoft.com/office/drawing/2014/main" id="{987C5718-B954-5B2F-7BA7-61E35468C566}"/>
              </a:ext>
            </a:extLst>
          </p:cNvPr>
          <p:cNvSpPr txBox="1"/>
          <p:nvPr/>
        </p:nvSpPr>
        <p:spPr>
          <a:xfrm>
            <a:off x="640080" y="1417320"/>
            <a:ext cx="7729220" cy="3785652"/>
          </a:xfrm>
          <a:prstGeom prst="rect">
            <a:avLst/>
          </a:prstGeom>
          <a:noFill/>
        </p:spPr>
        <p:txBody>
          <a:bodyPr wrap="square" rtlCol="0">
            <a:spAutoFit/>
          </a:bodyPr>
          <a:lstStyle/>
          <a:p>
            <a:pPr marL="342900" indent="-342900">
              <a:buFont typeface="Arial" panose="020B0604020202020204" pitchFamily="34" charset="0"/>
              <a:buChar char="•"/>
            </a:pPr>
            <a:r>
              <a:rPr lang="en-ZA" dirty="0"/>
              <a:t>WRSM Pitman modelling</a:t>
            </a:r>
          </a:p>
          <a:p>
            <a:pPr marL="342900" indent="-342900">
              <a:buFont typeface="Arial" panose="020B0604020202020204" pitchFamily="34" charset="0"/>
              <a:buChar char="•"/>
            </a:pPr>
            <a:r>
              <a:rPr lang="en-ZA" dirty="0"/>
              <a:t>Rainfall extended to 2021</a:t>
            </a:r>
          </a:p>
          <a:p>
            <a:pPr marL="342900" indent="-342900">
              <a:buFont typeface="Arial" panose="020B0604020202020204" pitchFamily="34" charset="0"/>
              <a:buChar char="•"/>
            </a:pPr>
            <a:r>
              <a:rPr lang="en-ZA" dirty="0"/>
              <a:t>Dolomitic compartments were made runoff units</a:t>
            </a:r>
          </a:p>
          <a:p>
            <a:pPr marL="342900" indent="-342900">
              <a:buFont typeface="Arial" panose="020B0604020202020204" pitchFamily="34" charset="0"/>
              <a:buChar char="•"/>
            </a:pPr>
            <a:r>
              <a:rPr lang="en-ZA" dirty="0"/>
              <a:t>Gross area utilised instead of nett area as in WR2012</a:t>
            </a:r>
          </a:p>
          <a:p>
            <a:pPr marL="342900" indent="-342900">
              <a:buFont typeface="Arial" panose="020B0604020202020204" pitchFamily="34" charset="0"/>
              <a:buChar char="•"/>
            </a:pPr>
            <a:r>
              <a:rPr lang="en-ZA" dirty="0"/>
              <a:t>Calibration against gauging stations and dam levels</a:t>
            </a:r>
          </a:p>
          <a:p>
            <a:pPr marL="342900" indent="-342900">
              <a:buFont typeface="Arial" panose="020B0604020202020204" pitchFamily="34" charset="0"/>
              <a:buChar char="•"/>
            </a:pPr>
            <a:r>
              <a:rPr lang="en-ZA" dirty="0"/>
              <a:t>‘Calibration’ against GRAII recharge</a:t>
            </a:r>
          </a:p>
          <a:p>
            <a:pPr marL="342900" indent="-342900">
              <a:buFont typeface="Arial" panose="020B0604020202020204" pitchFamily="34" charset="0"/>
              <a:buChar char="•"/>
            </a:pPr>
            <a:r>
              <a:rPr lang="en-ZA" dirty="0"/>
              <a:t>Inclusion of surface and groundwater abstractions and transfers</a:t>
            </a:r>
          </a:p>
          <a:p>
            <a:pPr marL="342900" indent="-342900">
              <a:buFont typeface="Arial" panose="020B0604020202020204" pitchFamily="34" charset="0"/>
              <a:buChar char="•"/>
            </a:pPr>
            <a:r>
              <a:rPr lang="en-ZA" dirty="0"/>
              <a:t>Inclusion of irrigation areas and dams</a:t>
            </a:r>
          </a:p>
        </p:txBody>
      </p:sp>
    </p:spTree>
    <p:extLst>
      <p:ext uri="{BB962C8B-B14F-4D97-AF65-F5344CB8AC3E}">
        <p14:creationId xmlns:p14="http://schemas.microsoft.com/office/powerpoint/2010/main" val="171653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27</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NETWORKS</a:t>
            </a:r>
          </a:p>
        </p:txBody>
      </p:sp>
      <p:sp>
        <p:nvSpPr>
          <p:cNvPr id="4" name="TextBox 3">
            <a:extLst>
              <a:ext uri="{FF2B5EF4-FFF2-40B4-BE49-F238E27FC236}">
                <a16:creationId xmlns:a16="http://schemas.microsoft.com/office/drawing/2014/main" id="{B1F32D18-99DE-E033-181D-ECF77F80D194}"/>
              </a:ext>
            </a:extLst>
          </p:cNvPr>
          <p:cNvSpPr txBox="1"/>
          <p:nvPr/>
        </p:nvSpPr>
        <p:spPr>
          <a:xfrm>
            <a:off x="328247" y="1457866"/>
            <a:ext cx="8499230" cy="816827"/>
          </a:xfrm>
          <a:prstGeom prst="rect">
            <a:avLst/>
          </a:prstGeom>
          <a:noFill/>
        </p:spPr>
        <p:txBody>
          <a:bodyPr wrap="square">
            <a:spAutoFit/>
          </a:bodyPr>
          <a:lstStyle/>
          <a:p>
            <a:pPr algn="just">
              <a:lnSpc>
                <a:spcPct val="115000"/>
              </a:lnSpc>
              <a:spcAft>
                <a:spcPts val="600"/>
              </a:spcAft>
            </a:pPr>
            <a:endParaRPr lang="en-ZA" sz="1400" dirty="0">
              <a:effectLst/>
              <a:ea typeface="Times New Roman" panose="02020603050405020304" pitchFamily="18" charset="0"/>
              <a:cs typeface="Arial" panose="020B0604020202020204" pitchFamily="34" charset="0"/>
            </a:endParaRPr>
          </a:p>
          <a:p>
            <a:pPr algn="just">
              <a:lnSpc>
                <a:spcPct val="115000"/>
              </a:lnSpc>
              <a:spcAft>
                <a:spcPts val="600"/>
              </a:spcAft>
            </a:pP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descr="A diagram of a network&#10;&#10;Description automatically generated">
            <a:extLst>
              <a:ext uri="{FF2B5EF4-FFF2-40B4-BE49-F238E27FC236}">
                <a16:creationId xmlns:a16="http://schemas.microsoft.com/office/drawing/2014/main" id="{80BD878C-EB8E-4ACE-306A-69BFB17AE4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0" y="1300049"/>
            <a:ext cx="3357436" cy="4942509"/>
          </a:xfrm>
          <a:prstGeom prst="rect">
            <a:avLst/>
          </a:prstGeom>
        </p:spPr>
      </p:pic>
      <p:pic>
        <p:nvPicPr>
          <p:cNvPr id="3" name="Picture 2" descr="A diagram of a diagram&#10;&#10;Description automatically generated">
            <a:extLst>
              <a:ext uri="{FF2B5EF4-FFF2-40B4-BE49-F238E27FC236}">
                <a16:creationId xmlns:a16="http://schemas.microsoft.com/office/drawing/2014/main" id="{D5BF1CFB-EC10-B9C5-60B8-A5B99765B10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17950" y="1300048"/>
            <a:ext cx="3357436" cy="4942753"/>
          </a:xfrm>
          <a:prstGeom prst="rect">
            <a:avLst/>
          </a:prstGeom>
        </p:spPr>
      </p:pic>
      <p:sp>
        <p:nvSpPr>
          <p:cNvPr id="6" name="TextBox 5">
            <a:extLst>
              <a:ext uri="{FF2B5EF4-FFF2-40B4-BE49-F238E27FC236}">
                <a16:creationId xmlns:a16="http://schemas.microsoft.com/office/drawing/2014/main" id="{85D72AE5-1DC3-8245-7359-24EA1BEFCA72}"/>
              </a:ext>
            </a:extLst>
          </p:cNvPr>
          <p:cNvSpPr txBox="1"/>
          <p:nvPr/>
        </p:nvSpPr>
        <p:spPr>
          <a:xfrm>
            <a:off x="4277032" y="596345"/>
            <a:ext cx="3942736" cy="830997"/>
          </a:xfrm>
          <a:prstGeom prst="rect">
            <a:avLst/>
          </a:prstGeom>
          <a:noFill/>
        </p:spPr>
        <p:txBody>
          <a:bodyPr wrap="square" rtlCol="0">
            <a:spAutoFit/>
          </a:bodyPr>
          <a:lstStyle/>
          <a:p>
            <a:r>
              <a:rPr lang="en-ZA" dirty="0"/>
              <a:t>Series of interconnected systems</a:t>
            </a:r>
          </a:p>
        </p:txBody>
      </p:sp>
    </p:spTree>
    <p:extLst>
      <p:ext uri="{BB962C8B-B14F-4D97-AF65-F5344CB8AC3E}">
        <p14:creationId xmlns:p14="http://schemas.microsoft.com/office/powerpoint/2010/main" val="2996616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28</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NETWORKS – HARTS EXAMPLE</a:t>
            </a:r>
          </a:p>
        </p:txBody>
      </p:sp>
      <p:sp>
        <p:nvSpPr>
          <p:cNvPr id="4" name="TextBox 3">
            <a:extLst>
              <a:ext uri="{FF2B5EF4-FFF2-40B4-BE49-F238E27FC236}">
                <a16:creationId xmlns:a16="http://schemas.microsoft.com/office/drawing/2014/main" id="{B1F32D18-99DE-E033-181D-ECF77F80D194}"/>
              </a:ext>
            </a:extLst>
          </p:cNvPr>
          <p:cNvSpPr txBox="1"/>
          <p:nvPr/>
        </p:nvSpPr>
        <p:spPr>
          <a:xfrm>
            <a:off x="328247" y="1457866"/>
            <a:ext cx="8499230" cy="816827"/>
          </a:xfrm>
          <a:prstGeom prst="rect">
            <a:avLst/>
          </a:prstGeom>
          <a:noFill/>
        </p:spPr>
        <p:txBody>
          <a:bodyPr wrap="square">
            <a:spAutoFit/>
          </a:bodyPr>
          <a:lstStyle/>
          <a:p>
            <a:pPr algn="just">
              <a:lnSpc>
                <a:spcPct val="115000"/>
              </a:lnSpc>
              <a:spcAft>
                <a:spcPts val="600"/>
              </a:spcAft>
            </a:pPr>
            <a:endParaRPr lang="en-ZA" sz="1400" dirty="0">
              <a:effectLst/>
              <a:ea typeface="Times New Roman" panose="02020603050405020304" pitchFamily="18" charset="0"/>
              <a:cs typeface="Arial" panose="020B0604020202020204" pitchFamily="34" charset="0"/>
            </a:endParaRPr>
          </a:p>
          <a:p>
            <a:pPr algn="just">
              <a:lnSpc>
                <a:spcPct val="115000"/>
              </a:lnSpc>
              <a:spcAft>
                <a:spcPts val="600"/>
              </a:spcAft>
            </a:pP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6" name="Picture 15" descr="A diagram of a river&#10;&#10;Description automatically generated">
            <a:extLst>
              <a:ext uri="{FF2B5EF4-FFF2-40B4-BE49-F238E27FC236}">
                <a16:creationId xmlns:a16="http://schemas.microsoft.com/office/drawing/2014/main" id="{11B7DA17-D689-A8B7-C9A1-A2F7877C5805}"/>
              </a:ext>
            </a:extLst>
          </p:cNvPr>
          <p:cNvPicPr>
            <a:picLocks noChangeAspect="1"/>
          </p:cNvPicPr>
          <p:nvPr/>
        </p:nvPicPr>
        <p:blipFill>
          <a:blip r:embed="rId2"/>
          <a:stretch>
            <a:fillRect/>
          </a:stretch>
        </p:blipFill>
        <p:spPr>
          <a:xfrm>
            <a:off x="1759458" y="1527048"/>
            <a:ext cx="5387340" cy="4663440"/>
          </a:xfrm>
          <a:prstGeom prst="rect">
            <a:avLst/>
          </a:prstGeom>
        </p:spPr>
      </p:pic>
      <p:sp>
        <p:nvSpPr>
          <p:cNvPr id="2" name="TextBox 1">
            <a:extLst>
              <a:ext uri="{FF2B5EF4-FFF2-40B4-BE49-F238E27FC236}">
                <a16:creationId xmlns:a16="http://schemas.microsoft.com/office/drawing/2014/main" id="{76D39DBF-5539-C2EC-9711-D9EACEAE9078}"/>
              </a:ext>
            </a:extLst>
          </p:cNvPr>
          <p:cNvSpPr txBox="1"/>
          <p:nvPr/>
        </p:nvSpPr>
        <p:spPr>
          <a:xfrm>
            <a:off x="7020232" y="1858297"/>
            <a:ext cx="1557777" cy="1938992"/>
          </a:xfrm>
          <a:prstGeom prst="rect">
            <a:avLst/>
          </a:prstGeom>
          <a:noFill/>
        </p:spPr>
        <p:txBody>
          <a:bodyPr wrap="square" rtlCol="0">
            <a:spAutoFit/>
          </a:bodyPr>
          <a:lstStyle/>
          <a:p>
            <a:r>
              <a:rPr lang="en-ZA" sz="2000" dirty="0"/>
              <a:t>Dams, irrigation blocks, transfers, abstraction discharges</a:t>
            </a:r>
          </a:p>
        </p:txBody>
      </p:sp>
    </p:spTree>
    <p:extLst>
      <p:ext uri="{BB962C8B-B14F-4D97-AF65-F5344CB8AC3E}">
        <p14:creationId xmlns:p14="http://schemas.microsoft.com/office/powerpoint/2010/main" val="1709823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29</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NETWORKS – KURUMAN EXAMPLE</a:t>
            </a:r>
          </a:p>
        </p:txBody>
      </p:sp>
      <p:sp>
        <p:nvSpPr>
          <p:cNvPr id="4" name="TextBox 3">
            <a:extLst>
              <a:ext uri="{FF2B5EF4-FFF2-40B4-BE49-F238E27FC236}">
                <a16:creationId xmlns:a16="http://schemas.microsoft.com/office/drawing/2014/main" id="{B1F32D18-99DE-E033-181D-ECF77F80D194}"/>
              </a:ext>
            </a:extLst>
          </p:cNvPr>
          <p:cNvSpPr txBox="1"/>
          <p:nvPr/>
        </p:nvSpPr>
        <p:spPr>
          <a:xfrm>
            <a:off x="328247" y="1457866"/>
            <a:ext cx="8499230" cy="816827"/>
          </a:xfrm>
          <a:prstGeom prst="rect">
            <a:avLst/>
          </a:prstGeom>
          <a:noFill/>
        </p:spPr>
        <p:txBody>
          <a:bodyPr wrap="square">
            <a:spAutoFit/>
          </a:bodyPr>
          <a:lstStyle/>
          <a:p>
            <a:pPr algn="just">
              <a:lnSpc>
                <a:spcPct val="115000"/>
              </a:lnSpc>
              <a:spcAft>
                <a:spcPts val="600"/>
              </a:spcAft>
            </a:pPr>
            <a:endParaRPr lang="en-ZA" sz="1400" dirty="0">
              <a:effectLst/>
              <a:ea typeface="Times New Roman" panose="02020603050405020304" pitchFamily="18" charset="0"/>
              <a:cs typeface="Arial" panose="020B0604020202020204" pitchFamily="34" charset="0"/>
            </a:endParaRPr>
          </a:p>
          <a:p>
            <a:pPr algn="just">
              <a:lnSpc>
                <a:spcPct val="115000"/>
              </a:lnSpc>
              <a:spcAft>
                <a:spcPts val="600"/>
              </a:spcAft>
            </a:pP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descr="A diagram of a diagram of a variety of different types of objects&#10;&#10;Description automatically generated with medium confidence">
            <a:extLst>
              <a:ext uri="{FF2B5EF4-FFF2-40B4-BE49-F238E27FC236}">
                <a16:creationId xmlns:a16="http://schemas.microsoft.com/office/drawing/2014/main" id="{88A8DDA3-E9F8-DDD2-8B8A-50DF99E4DCD4}"/>
              </a:ext>
            </a:extLst>
          </p:cNvPr>
          <p:cNvPicPr>
            <a:picLocks noChangeAspect="1"/>
          </p:cNvPicPr>
          <p:nvPr/>
        </p:nvPicPr>
        <p:blipFill>
          <a:blip r:embed="rId2"/>
          <a:stretch>
            <a:fillRect/>
          </a:stretch>
        </p:blipFill>
        <p:spPr>
          <a:xfrm>
            <a:off x="1140714" y="1457866"/>
            <a:ext cx="7632864" cy="4549234"/>
          </a:xfrm>
          <a:prstGeom prst="rect">
            <a:avLst/>
          </a:prstGeom>
        </p:spPr>
      </p:pic>
    </p:spTree>
    <p:extLst>
      <p:ext uri="{BB962C8B-B14F-4D97-AF65-F5344CB8AC3E}">
        <p14:creationId xmlns:p14="http://schemas.microsoft.com/office/powerpoint/2010/main" val="110529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6" name="Content Placeholder 2">
            <a:extLst>
              <a:ext uri="{FF2B5EF4-FFF2-40B4-BE49-F238E27FC236}">
                <a16:creationId xmlns:a16="http://schemas.microsoft.com/office/drawing/2014/main" id="{B14D38C4-03B8-58C6-7B45-84C2CAEA0669}"/>
              </a:ext>
            </a:extLst>
          </p:cNvPr>
          <p:cNvSpPr txBox="1">
            <a:spLocks/>
          </p:cNvSpPr>
          <p:nvPr/>
        </p:nvSpPr>
        <p:spPr>
          <a:xfrm>
            <a:off x="527050" y="1495424"/>
            <a:ext cx="8229600" cy="498743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50000"/>
              </a:lnSpc>
              <a:spcAft>
                <a:spcPts val="600"/>
              </a:spcAft>
              <a:buFont typeface="Symbol" panose="05050102010706020507" pitchFamily="18" charset="2"/>
              <a:buChar char=""/>
              <a:defRPr/>
            </a:pPr>
            <a:r>
              <a:rPr lang="en-GB" sz="1800" dirty="0">
                <a:latin typeface="Arial" panose="020B0604020202020204" pitchFamily="34" charset="0"/>
                <a:ea typeface="Times New Roman" panose="02020603050405020304" pitchFamily="18" charset="0"/>
                <a:cs typeface="Arial" panose="020B0604020202020204" pitchFamily="34" charset="0"/>
              </a:rPr>
              <a:t>Review existing water resource information</a:t>
            </a:r>
            <a:endParaRPr lang="en-ZA" sz="1800" dirty="0">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spcAft>
                <a:spcPts val="600"/>
              </a:spcAft>
              <a:buFont typeface="Symbol" panose="05050102010706020507" pitchFamily="18" charset="2"/>
              <a:buChar char=""/>
              <a:defRPr/>
            </a:pPr>
            <a:r>
              <a:rPr lang="en-GB" sz="1800" dirty="0">
                <a:latin typeface="Arial" panose="020B0604020202020204" pitchFamily="34" charset="0"/>
                <a:ea typeface="Times New Roman" panose="02020603050405020304" pitchFamily="18" charset="0"/>
                <a:cs typeface="Arial" panose="020B0604020202020204" pitchFamily="34" charset="0"/>
              </a:rPr>
              <a:t>Conduct a </a:t>
            </a:r>
            <a:r>
              <a:rPr lang="en-GB" sz="1800" dirty="0" err="1">
                <a:latin typeface="Arial" panose="020B0604020202020204" pitchFamily="34" charset="0"/>
                <a:ea typeface="Times New Roman" panose="02020603050405020304" pitchFamily="18" charset="0"/>
                <a:cs typeface="Arial" panose="020B0604020202020204" pitchFamily="34" charset="0"/>
              </a:rPr>
              <a:t>hydrocensus</a:t>
            </a:r>
            <a:r>
              <a:rPr lang="en-GB" sz="1800" dirty="0">
                <a:latin typeface="Arial" panose="020B0604020202020204" pitchFamily="34" charset="0"/>
                <a:ea typeface="Times New Roman" panose="02020603050405020304" pitchFamily="18" charset="0"/>
                <a:cs typeface="Arial" panose="020B0604020202020204" pitchFamily="34" charset="0"/>
              </a:rPr>
              <a:t> on an institutional level</a:t>
            </a:r>
            <a:endParaRPr lang="en-ZA" sz="1800" dirty="0">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spcAft>
                <a:spcPts val="600"/>
              </a:spcAft>
              <a:buFont typeface="Symbol" panose="05050102010706020507" pitchFamily="18" charset="2"/>
              <a:buChar char=""/>
              <a:defRPr/>
            </a:pPr>
            <a:r>
              <a:rPr lang="en-GB" sz="1800" dirty="0">
                <a:latin typeface="Arial" panose="020B0604020202020204" pitchFamily="34" charset="0"/>
                <a:ea typeface="Times New Roman" panose="02020603050405020304" pitchFamily="18" charset="0"/>
                <a:cs typeface="Arial" panose="020B0604020202020204" pitchFamily="34" charset="0"/>
              </a:rPr>
              <a:t>Conduct a groundwater resource assessment of recharge, baseflow, abstraction, groundwater balance</a:t>
            </a:r>
            <a:endParaRPr lang="en-ZA" sz="1800" dirty="0">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spcAft>
                <a:spcPts val="600"/>
              </a:spcAft>
              <a:buFont typeface="Symbol" panose="05050102010706020507" pitchFamily="18" charset="2"/>
              <a:buChar char=""/>
              <a:defRPr/>
            </a:pPr>
            <a:r>
              <a:rPr lang="en-GB" sz="1800" dirty="0">
                <a:latin typeface="Arial" panose="020B0604020202020204" pitchFamily="34" charset="0"/>
                <a:ea typeface="Times New Roman" panose="02020603050405020304" pitchFamily="18" charset="0"/>
                <a:cs typeface="Arial" panose="020B0604020202020204" pitchFamily="34" charset="0"/>
              </a:rPr>
              <a:t>Quantify aquifer parameters and describe aquifer types</a:t>
            </a:r>
            <a:endParaRPr lang="en-ZA" sz="1800" dirty="0">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spcAft>
                <a:spcPts val="600"/>
              </a:spcAft>
              <a:buFont typeface="Symbol" panose="05050102010706020507" pitchFamily="18" charset="2"/>
              <a:buChar char=""/>
              <a:defRPr/>
            </a:pPr>
            <a:r>
              <a:rPr lang="en-GB" sz="1800" dirty="0">
                <a:solidFill>
                  <a:srgbClr val="FF0000"/>
                </a:solidFill>
                <a:latin typeface="Arial" panose="020B0604020202020204" pitchFamily="34" charset="0"/>
                <a:ea typeface="Times New Roman" panose="02020603050405020304" pitchFamily="18" charset="0"/>
                <a:cs typeface="Arial" panose="020B0604020202020204" pitchFamily="34" charset="0"/>
              </a:rPr>
              <a:t>Determine groundwater-surface water interactions both in terms of quality and quantity to determine protection zones</a:t>
            </a:r>
            <a:endParaRPr lang="en-ZA" sz="1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spcAft>
                <a:spcPts val="600"/>
              </a:spcAft>
              <a:buFont typeface="Symbol" panose="05050102010706020507" pitchFamily="18" charset="2"/>
              <a:buChar char=""/>
              <a:defRPr/>
            </a:pPr>
            <a:r>
              <a:rPr lang="en-GB" sz="1800" dirty="0">
                <a:latin typeface="Arial" panose="020B0604020202020204" pitchFamily="34" charset="0"/>
                <a:ea typeface="Times New Roman" panose="02020603050405020304" pitchFamily="18" charset="0"/>
                <a:cs typeface="Arial" panose="020B0604020202020204" pitchFamily="34" charset="0"/>
              </a:rPr>
              <a:t>Capacity building and skills transfer to DWS staff</a:t>
            </a:r>
            <a:endParaRPr lang="en-ZA" sz="1800" dirty="0">
              <a:latin typeface="Arial" panose="020B0604020202020204" pitchFamily="34" charset="0"/>
              <a:ea typeface="Times New Roman" panose="02020603050405020304" pitchFamily="18" charset="0"/>
              <a:cs typeface="Arial" panose="020B0604020202020204" pitchFamily="34" charset="0"/>
            </a:endParaRPr>
          </a:p>
          <a:p>
            <a:pPr>
              <a:defRPr/>
            </a:pPr>
            <a:endParaRPr lang="en-ZA" sz="1400" dirty="0">
              <a:latin typeface="Arial" panose="020B0604020202020204" pitchFamily="34" charset="0"/>
              <a:cs typeface="Arial" panose="020B0604020202020204" pitchFamily="34" charset="0"/>
            </a:endParaRPr>
          </a:p>
          <a:p>
            <a:pPr>
              <a:defRPr/>
            </a:pPr>
            <a:r>
              <a:rPr lang="en-ZA" sz="1400" dirty="0">
                <a:latin typeface="Arial" panose="020B0604020202020204" pitchFamily="34" charset="0"/>
                <a:cs typeface="Arial" panose="020B0604020202020204" pitchFamily="34" charset="0"/>
              </a:rPr>
              <a:t>24 Month project duration</a:t>
            </a:r>
          </a:p>
          <a:p>
            <a:pPr>
              <a:defRPr/>
            </a:pPr>
            <a:r>
              <a:rPr lang="en-ZA" sz="1400" b="1" dirty="0">
                <a:solidFill>
                  <a:srgbClr val="FF0000"/>
                </a:solidFill>
                <a:latin typeface="Arial" panose="020B0604020202020204" pitchFamily="34" charset="0"/>
                <a:cs typeface="Arial" panose="020B0604020202020204" pitchFamily="34" charset="0"/>
              </a:rPr>
              <a:t>RED = covered in this reporting period</a:t>
            </a:r>
          </a:p>
          <a:p>
            <a:pPr marL="0" indent="0">
              <a:buFont typeface="Arial" charset="0"/>
              <a:buNone/>
              <a:defRPr/>
            </a:pPr>
            <a:endParaRPr lang="en-US" sz="1800" dirty="0">
              <a:latin typeface="Arial"/>
              <a:cs typeface="Arial"/>
            </a:endParaRP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PROJECT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30</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NETWORKS – VAAL</a:t>
            </a:r>
          </a:p>
        </p:txBody>
      </p:sp>
      <p:sp>
        <p:nvSpPr>
          <p:cNvPr id="4" name="TextBox 3">
            <a:extLst>
              <a:ext uri="{FF2B5EF4-FFF2-40B4-BE49-F238E27FC236}">
                <a16:creationId xmlns:a16="http://schemas.microsoft.com/office/drawing/2014/main" id="{B1F32D18-99DE-E033-181D-ECF77F80D194}"/>
              </a:ext>
            </a:extLst>
          </p:cNvPr>
          <p:cNvSpPr txBox="1"/>
          <p:nvPr/>
        </p:nvSpPr>
        <p:spPr>
          <a:xfrm>
            <a:off x="328247" y="1457866"/>
            <a:ext cx="8499230" cy="816827"/>
          </a:xfrm>
          <a:prstGeom prst="rect">
            <a:avLst/>
          </a:prstGeom>
          <a:noFill/>
        </p:spPr>
        <p:txBody>
          <a:bodyPr wrap="square">
            <a:spAutoFit/>
          </a:bodyPr>
          <a:lstStyle/>
          <a:p>
            <a:pPr algn="just">
              <a:lnSpc>
                <a:spcPct val="115000"/>
              </a:lnSpc>
              <a:spcAft>
                <a:spcPts val="600"/>
              </a:spcAft>
            </a:pPr>
            <a:endParaRPr lang="en-ZA" sz="1400" dirty="0">
              <a:effectLst/>
              <a:ea typeface="Times New Roman" panose="02020603050405020304" pitchFamily="18" charset="0"/>
              <a:cs typeface="Arial" panose="020B0604020202020204" pitchFamily="34" charset="0"/>
            </a:endParaRPr>
          </a:p>
          <a:p>
            <a:pPr algn="just">
              <a:lnSpc>
                <a:spcPct val="115000"/>
              </a:lnSpc>
              <a:spcAft>
                <a:spcPts val="600"/>
              </a:spcAft>
            </a:pP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descr="A diagram of a diagram&#10;&#10;Description automatically generated">
            <a:extLst>
              <a:ext uri="{FF2B5EF4-FFF2-40B4-BE49-F238E27FC236}">
                <a16:creationId xmlns:a16="http://schemas.microsoft.com/office/drawing/2014/main" id="{C656F24F-6CD1-A583-C569-E2C36FD11AB8}"/>
              </a:ext>
            </a:extLst>
          </p:cNvPr>
          <p:cNvPicPr>
            <a:picLocks noChangeAspect="1"/>
          </p:cNvPicPr>
          <p:nvPr/>
        </p:nvPicPr>
        <p:blipFill>
          <a:blip r:embed="rId2"/>
          <a:stretch>
            <a:fillRect/>
          </a:stretch>
        </p:blipFill>
        <p:spPr>
          <a:xfrm>
            <a:off x="4343400" y="477039"/>
            <a:ext cx="3163824" cy="5903922"/>
          </a:xfrm>
          <a:prstGeom prst="rect">
            <a:avLst/>
          </a:prstGeom>
        </p:spPr>
      </p:pic>
    </p:spTree>
    <p:extLst>
      <p:ext uri="{BB962C8B-B14F-4D97-AF65-F5344CB8AC3E}">
        <p14:creationId xmlns:p14="http://schemas.microsoft.com/office/powerpoint/2010/main" val="4167733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31</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SIMULATIONS</a:t>
            </a:r>
          </a:p>
        </p:txBody>
      </p:sp>
      <p:sp>
        <p:nvSpPr>
          <p:cNvPr id="4" name="TextBox 3">
            <a:extLst>
              <a:ext uri="{FF2B5EF4-FFF2-40B4-BE49-F238E27FC236}">
                <a16:creationId xmlns:a16="http://schemas.microsoft.com/office/drawing/2014/main" id="{201EFE31-EEE9-B66E-D30A-C35E64696B4D}"/>
              </a:ext>
            </a:extLst>
          </p:cNvPr>
          <p:cNvSpPr txBox="1"/>
          <p:nvPr/>
        </p:nvSpPr>
        <p:spPr>
          <a:xfrm>
            <a:off x="923544" y="1773936"/>
            <a:ext cx="7123176" cy="4939814"/>
          </a:xfrm>
          <a:prstGeom prst="rect">
            <a:avLst/>
          </a:prstGeom>
          <a:noFill/>
        </p:spPr>
        <p:txBody>
          <a:bodyPr wrap="square" rtlCol="0">
            <a:spAutoFit/>
          </a:bodyPr>
          <a:lstStyle/>
          <a:p>
            <a:pPr marL="342900" lvl="0" indent="-342900" algn="just">
              <a:lnSpc>
                <a:spcPct val="115000"/>
              </a:lnSpc>
              <a:spcAft>
                <a:spcPts val="60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Calibration: observed flow records, time series of surface and groundwater abstraction,  irrigation area, the construction of reservoirs</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dirty="0" err="1">
                <a:effectLst/>
                <a:latin typeface="Calibri" panose="020F0502020204030204" pitchFamily="34" charset="0"/>
                <a:ea typeface="Times New Roman" panose="02020603050405020304" pitchFamily="18" charset="0"/>
                <a:cs typeface="Times New Roman" panose="02020603050405020304" pitchFamily="18" charset="0"/>
              </a:rPr>
              <a:t>Naturalisation</a:t>
            </a:r>
            <a:r>
              <a:rPr lang="en-US" dirty="0">
                <a:effectLst/>
                <a:latin typeface="Calibri" panose="020F0502020204030204" pitchFamily="34" charset="0"/>
                <a:ea typeface="Times New Roman" panose="02020603050405020304" pitchFamily="18" charset="0"/>
                <a:cs typeface="Times New Roman" panose="02020603050405020304" pitchFamily="18" charset="0"/>
              </a:rPr>
              <a:t>:  removing all anthropogenic effects to quantify the surface and groundwater resources and interactions </a:t>
            </a:r>
          </a:p>
          <a:p>
            <a:pPr marL="342900" lvl="0" indent="-342900" algn="just">
              <a:lnSpc>
                <a:spcPct val="115000"/>
              </a:lnSpc>
              <a:spcAft>
                <a:spcPts val="60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Present day hydrology: including present day anthropogenic effects from 1920-2021 to determine the impact of present-day water use on the runoff and interactions.</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Tree>
    <p:extLst>
      <p:ext uri="{BB962C8B-B14F-4D97-AF65-F5344CB8AC3E}">
        <p14:creationId xmlns:p14="http://schemas.microsoft.com/office/powerpoint/2010/main" val="2828125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32</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RESULTS</a:t>
            </a:r>
          </a:p>
        </p:txBody>
      </p:sp>
      <p:graphicFrame>
        <p:nvGraphicFramePr>
          <p:cNvPr id="2" name="Table 1">
            <a:extLst>
              <a:ext uri="{FF2B5EF4-FFF2-40B4-BE49-F238E27FC236}">
                <a16:creationId xmlns:a16="http://schemas.microsoft.com/office/drawing/2014/main" id="{2D6F3FEF-AB59-4DD0-F933-EA17C59C135F}"/>
              </a:ext>
            </a:extLst>
          </p:cNvPr>
          <p:cNvGraphicFramePr>
            <a:graphicFrameLocks noGrp="1"/>
          </p:cNvGraphicFramePr>
          <p:nvPr>
            <p:extLst>
              <p:ext uri="{D42A27DB-BD31-4B8C-83A1-F6EECF244321}">
                <p14:modId xmlns:p14="http://schemas.microsoft.com/office/powerpoint/2010/main" val="2204517114"/>
              </p:ext>
            </p:extLst>
          </p:nvPr>
        </p:nvGraphicFramePr>
        <p:xfrm>
          <a:off x="557784" y="1638300"/>
          <a:ext cx="7224777" cy="3718560"/>
        </p:xfrm>
        <a:graphic>
          <a:graphicData uri="http://schemas.openxmlformats.org/drawingml/2006/table">
            <a:tbl>
              <a:tblPr firstRow="1" firstCol="1" bandRow="1">
                <a:tableStyleId>{5C22544A-7EE6-4342-B048-85BDC9FD1C3A}</a:tableStyleId>
              </a:tblPr>
              <a:tblGrid>
                <a:gridCol w="1059729">
                  <a:extLst>
                    <a:ext uri="{9D8B030D-6E8A-4147-A177-3AD203B41FA5}">
                      <a16:colId xmlns:a16="http://schemas.microsoft.com/office/drawing/2014/main" val="2044528832"/>
                    </a:ext>
                  </a:extLst>
                </a:gridCol>
                <a:gridCol w="375741">
                  <a:extLst>
                    <a:ext uri="{9D8B030D-6E8A-4147-A177-3AD203B41FA5}">
                      <a16:colId xmlns:a16="http://schemas.microsoft.com/office/drawing/2014/main" val="2682878076"/>
                    </a:ext>
                  </a:extLst>
                </a:gridCol>
                <a:gridCol w="475626">
                  <a:extLst>
                    <a:ext uri="{9D8B030D-6E8A-4147-A177-3AD203B41FA5}">
                      <a16:colId xmlns:a16="http://schemas.microsoft.com/office/drawing/2014/main" val="972426553"/>
                    </a:ext>
                  </a:extLst>
                </a:gridCol>
                <a:gridCol w="393192">
                  <a:extLst>
                    <a:ext uri="{9D8B030D-6E8A-4147-A177-3AD203B41FA5}">
                      <a16:colId xmlns:a16="http://schemas.microsoft.com/office/drawing/2014/main" val="3174724312"/>
                    </a:ext>
                  </a:extLst>
                </a:gridCol>
                <a:gridCol w="438912">
                  <a:extLst>
                    <a:ext uri="{9D8B030D-6E8A-4147-A177-3AD203B41FA5}">
                      <a16:colId xmlns:a16="http://schemas.microsoft.com/office/drawing/2014/main" val="502138509"/>
                    </a:ext>
                  </a:extLst>
                </a:gridCol>
                <a:gridCol w="612648">
                  <a:extLst>
                    <a:ext uri="{9D8B030D-6E8A-4147-A177-3AD203B41FA5}">
                      <a16:colId xmlns:a16="http://schemas.microsoft.com/office/drawing/2014/main" val="2359791197"/>
                    </a:ext>
                  </a:extLst>
                </a:gridCol>
                <a:gridCol w="768096">
                  <a:extLst>
                    <a:ext uri="{9D8B030D-6E8A-4147-A177-3AD203B41FA5}">
                      <a16:colId xmlns:a16="http://schemas.microsoft.com/office/drawing/2014/main" val="863457883"/>
                    </a:ext>
                  </a:extLst>
                </a:gridCol>
                <a:gridCol w="539496">
                  <a:extLst>
                    <a:ext uri="{9D8B030D-6E8A-4147-A177-3AD203B41FA5}">
                      <a16:colId xmlns:a16="http://schemas.microsoft.com/office/drawing/2014/main" val="4031470882"/>
                    </a:ext>
                  </a:extLst>
                </a:gridCol>
                <a:gridCol w="685800">
                  <a:extLst>
                    <a:ext uri="{9D8B030D-6E8A-4147-A177-3AD203B41FA5}">
                      <a16:colId xmlns:a16="http://schemas.microsoft.com/office/drawing/2014/main" val="513179797"/>
                    </a:ext>
                  </a:extLst>
                </a:gridCol>
                <a:gridCol w="466344">
                  <a:extLst>
                    <a:ext uri="{9D8B030D-6E8A-4147-A177-3AD203B41FA5}">
                      <a16:colId xmlns:a16="http://schemas.microsoft.com/office/drawing/2014/main" val="2953224921"/>
                    </a:ext>
                  </a:extLst>
                </a:gridCol>
                <a:gridCol w="502920">
                  <a:extLst>
                    <a:ext uri="{9D8B030D-6E8A-4147-A177-3AD203B41FA5}">
                      <a16:colId xmlns:a16="http://schemas.microsoft.com/office/drawing/2014/main" val="2896780130"/>
                    </a:ext>
                  </a:extLst>
                </a:gridCol>
                <a:gridCol w="906273">
                  <a:extLst>
                    <a:ext uri="{9D8B030D-6E8A-4147-A177-3AD203B41FA5}">
                      <a16:colId xmlns:a16="http://schemas.microsoft.com/office/drawing/2014/main" val="403255146"/>
                    </a:ext>
                  </a:extLst>
                </a:gridCol>
              </a:tblGrid>
              <a:tr h="182880">
                <a:tc>
                  <a:txBody>
                    <a:bodyPr/>
                    <a:lstStyle/>
                    <a:p>
                      <a:pPr algn="ctr"/>
                      <a:r>
                        <a:rPr lang="en-ZA" sz="1000">
                          <a:solidFill>
                            <a:schemeClr val="tx1"/>
                          </a:solidFill>
                          <a:effectLst/>
                        </a:rPr>
                        <a:t>Quaternary</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Gross Area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Subarea area/ Nett area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MAP</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MAR</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pPr algn="ctr"/>
                      <a:r>
                        <a:rPr lang="en-ZA" sz="1000">
                          <a:solidFill>
                            <a:schemeClr val="tx1"/>
                          </a:solidFill>
                          <a:effectLst/>
                        </a:rPr>
                        <a:t>GRAII Baseflow</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Simulated Baseflow</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Channel losses</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pPr algn="ctr"/>
                      <a:r>
                        <a:rPr lang="en-ZA" sz="1000">
                          <a:solidFill>
                            <a:schemeClr val="tx1"/>
                          </a:solidFill>
                          <a:effectLst/>
                        </a:rPr>
                        <a:t>GRAII Recharge</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gridSpan="2">
                  <a:txBody>
                    <a:bodyPr/>
                    <a:lstStyle/>
                    <a:p>
                      <a:pPr algn="ctr"/>
                      <a:r>
                        <a:rPr lang="en-ZA" sz="1000">
                          <a:solidFill>
                            <a:schemeClr val="tx1"/>
                          </a:solidFill>
                          <a:effectLst/>
                        </a:rPr>
                        <a:t>Simulated Recharge</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hMerge="1">
                  <a:txBody>
                    <a:bodyPr/>
                    <a:lstStyle/>
                    <a:p>
                      <a:endParaRPr lang="en-ZA"/>
                    </a:p>
                  </a:txBody>
                  <a:tcPr/>
                </a:tc>
                <a:tc>
                  <a:txBody>
                    <a:bodyPr/>
                    <a:lstStyle/>
                    <a:p>
                      <a:pPr algn="ctr"/>
                      <a:r>
                        <a:rPr lang="en-ZA" sz="1000">
                          <a:solidFill>
                            <a:schemeClr val="tx1"/>
                          </a:solidFill>
                          <a:effectLst/>
                        </a:rPr>
                        <a:t>Recharge (% of rainfall)</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2346941128"/>
                  </a:ext>
                </a:extLst>
              </a:tr>
              <a:tr h="182880">
                <a:tc>
                  <a:txBody>
                    <a:bodyPr/>
                    <a:lstStyle/>
                    <a:p>
                      <a:pPr algn="ctr"/>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Km</a:t>
                      </a:r>
                      <a:r>
                        <a:rPr lang="en-ZA" sz="1000" baseline="30000">
                          <a:solidFill>
                            <a:schemeClr val="tx1"/>
                          </a:solidFill>
                          <a:effectLst/>
                        </a:rPr>
                        <a:t>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Km</a:t>
                      </a:r>
                      <a:r>
                        <a:rPr lang="en-ZA" sz="1000" baseline="30000">
                          <a:solidFill>
                            <a:schemeClr val="tx1"/>
                          </a:solidFill>
                          <a:effectLst/>
                        </a:rPr>
                        <a:t>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mm/a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Mm</a:t>
                      </a:r>
                      <a:r>
                        <a:rPr lang="en-ZA" sz="1000" baseline="30000">
                          <a:solidFill>
                            <a:schemeClr val="tx1"/>
                          </a:solidFill>
                          <a:effectLst/>
                        </a:rPr>
                        <a:t>3</a:t>
                      </a:r>
                      <a:r>
                        <a:rPr lang="en-ZA" sz="1000">
                          <a:solidFill>
                            <a:schemeClr val="tx1"/>
                          </a:solidFill>
                          <a:effectLst/>
                        </a:rPr>
                        <a:t>/a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pPr algn="ctr"/>
                      <a:r>
                        <a:rPr lang="en-ZA" sz="1000">
                          <a:solidFill>
                            <a:schemeClr val="tx1"/>
                          </a:solidFill>
                          <a:effectLst/>
                        </a:rPr>
                        <a:t>Mm</a:t>
                      </a:r>
                      <a:r>
                        <a:rPr lang="en-ZA" sz="1000" baseline="30000">
                          <a:solidFill>
                            <a:schemeClr val="tx1"/>
                          </a:solidFill>
                          <a:effectLst/>
                        </a:rPr>
                        <a:t>3</a:t>
                      </a:r>
                      <a:r>
                        <a:rPr lang="en-ZA" sz="1000">
                          <a:solidFill>
                            <a:schemeClr val="tx1"/>
                          </a:solidFill>
                          <a:effectLst/>
                        </a:rPr>
                        <a:t>/a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Mm</a:t>
                      </a:r>
                      <a:r>
                        <a:rPr lang="en-ZA" sz="1000" baseline="30000">
                          <a:solidFill>
                            <a:schemeClr val="tx1"/>
                          </a:solidFill>
                          <a:effectLst/>
                        </a:rPr>
                        <a:t>3</a:t>
                      </a:r>
                      <a:r>
                        <a:rPr lang="en-ZA" sz="1000">
                          <a:solidFill>
                            <a:schemeClr val="tx1"/>
                          </a:solidFill>
                          <a:effectLst/>
                        </a:rPr>
                        <a:t>/a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Mm</a:t>
                      </a:r>
                      <a:r>
                        <a:rPr lang="en-ZA" sz="1000" baseline="30000">
                          <a:solidFill>
                            <a:schemeClr val="tx1"/>
                          </a:solidFill>
                          <a:effectLst/>
                        </a:rPr>
                        <a:t>3</a:t>
                      </a:r>
                      <a:r>
                        <a:rPr lang="en-ZA" sz="1000">
                          <a:solidFill>
                            <a:schemeClr val="tx1"/>
                          </a:solidFill>
                          <a:effectLst/>
                        </a:rPr>
                        <a:t>/a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pPr algn="ctr"/>
                      <a:r>
                        <a:rPr lang="en-ZA" sz="1000">
                          <a:solidFill>
                            <a:schemeClr val="tx1"/>
                          </a:solidFill>
                          <a:effectLst/>
                        </a:rPr>
                        <a:t>mm/a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mm/a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tc>
                  <a:txBody>
                    <a:bodyPr/>
                    <a:lstStyle/>
                    <a:p>
                      <a:pPr algn="ctr"/>
                      <a:r>
                        <a:rPr lang="en-ZA" sz="1000">
                          <a:solidFill>
                            <a:schemeClr val="tx1"/>
                          </a:solidFill>
                          <a:effectLst/>
                        </a:rPr>
                        <a:t>Mm</a:t>
                      </a:r>
                      <a:r>
                        <a:rPr lang="en-ZA" sz="1000" baseline="30000">
                          <a:solidFill>
                            <a:schemeClr val="tx1"/>
                          </a:solidFill>
                          <a:effectLst/>
                        </a:rPr>
                        <a:t>3</a:t>
                      </a:r>
                      <a:r>
                        <a:rPr lang="en-ZA" sz="1000">
                          <a:solidFill>
                            <a:schemeClr val="tx1"/>
                          </a:solidFill>
                          <a:effectLst/>
                        </a:rPr>
                        <a:t>/a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pPr algn="ctr"/>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ctr"/>
                </a:tc>
                <a:extLst>
                  <a:ext uri="{0D108BD9-81ED-4DB2-BD59-A6C34878D82A}">
                    <a16:rowId xmlns:a16="http://schemas.microsoft.com/office/drawing/2014/main" val="3935093876"/>
                  </a:ext>
                </a:extLst>
              </a:tr>
              <a:tr h="182880">
                <a:tc>
                  <a:txBody>
                    <a:bodyPr/>
                    <a:lstStyle/>
                    <a:p>
                      <a:r>
                        <a:rPr lang="en-ZA" sz="1000">
                          <a:solidFill>
                            <a:schemeClr val="tx1"/>
                          </a:solidFill>
                          <a:effectLst/>
                          <a:highlight>
                            <a:srgbClr val="FFFF00"/>
                          </a:highlight>
                        </a:rPr>
                        <a:t>C31A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1 402</a:t>
                      </a:r>
                    </a:p>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649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577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5.39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0.95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100">
                          <a:solidFill>
                            <a:schemeClr val="tx1"/>
                          </a:solidFill>
                          <a:effectLst/>
                        </a:rPr>
                        <a:t>0.02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24.89</a:t>
                      </a:r>
                    </a:p>
                    <a:p>
                      <a:r>
                        <a:rPr lang="en-ZA" sz="1000">
                          <a:solidFill>
                            <a:schemeClr val="tx1"/>
                          </a:solidFill>
                          <a:effectLst/>
                        </a:rPr>
                        <a:t>24.89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9.55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6.20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1.66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3834721357"/>
                  </a:ext>
                </a:extLst>
              </a:tr>
              <a:tr h="182880">
                <a:tc>
                  <a:txBody>
                    <a:bodyPr/>
                    <a:lstStyle/>
                    <a:p>
                      <a:r>
                        <a:rPr lang="en-ZA" sz="1000">
                          <a:solidFill>
                            <a:schemeClr val="tx1"/>
                          </a:solidFill>
                          <a:effectLst/>
                          <a:highlight>
                            <a:srgbClr val="00FFFF"/>
                          </a:highlight>
                        </a:rPr>
                        <a:t>C31A Lichtenburg</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000">
                          <a:solidFill>
                            <a:schemeClr val="tx1"/>
                          </a:solidFill>
                          <a:effectLst/>
                        </a:rPr>
                        <a:t>753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577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9.32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9.32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34.14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25.70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5.92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550966180"/>
                  </a:ext>
                </a:extLst>
              </a:tr>
              <a:tr h="182880">
                <a:tc>
                  <a:txBody>
                    <a:bodyPr/>
                    <a:lstStyle/>
                    <a:p>
                      <a:r>
                        <a:rPr lang="en-ZA" sz="1000">
                          <a:solidFill>
                            <a:schemeClr val="tx1"/>
                          </a:solidFill>
                          <a:effectLst/>
                          <a:highlight>
                            <a:srgbClr val="FFFF00"/>
                          </a:highlight>
                        </a:rPr>
                        <a:t>C31B</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1 743</a:t>
                      </a:r>
                    </a:p>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1 358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553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8.64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0.90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100">
                          <a:solidFill>
                            <a:schemeClr val="tx1"/>
                          </a:solidFill>
                          <a:effectLst/>
                        </a:rPr>
                        <a:t>0.03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22.01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8.83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14.49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1.60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520045002"/>
                  </a:ext>
                </a:extLst>
              </a:tr>
              <a:tr h="182880">
                <a:tc>
                  <a:txBody>
                    <a:bodyPr/>
                    <a:lstStyle/>
                    <a:p>
                      <a:r>
                        <a:rPr lang="en-ZA" sz="1000">
                          <a:solidFill>
                            <a:schemeClr val="tx1"/>
                          </a:solidFill>
                          <a:effectLst/>
                          <a:highlight>
                            <a:srgbClr val="00FFFF"/>
                          </a:highlight>
                        </a:rPr>
                        <a:t>C31B Dudfield</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000">
                          <a:solidFill>
                            <a:schemeClr val="tx1"/>
                          </a:solidFill>
                          <a:effectLst/>
                        </a:rPr>
                        <a:t>102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553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1.19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1.19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32.23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3.27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5.83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430701776"/>
                  </a:ext>
                </a:extLst>
              </a:tr>
              <a:tr h="182880">
                <a:tc>
                  <a:txBody>
                    <a:bodyPr/>
                    <a:lstStyle/>
                    <a:p>
                      <a:r>
                        <a:rPr lang="en-ZA" sz="1000">
                          <a:solidFill>
                            <a:schemeClr val="tx1"/>
                          </a:solidFill>
                          <a:effectLst/>
                        </a:rPr>
                        <a:t>C31C</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1 635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1 635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566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11.85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0.95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100">
                          <a:solidFill>
                            <a:schemeClr val="tx1"/>
                          </a:solidFill>
                          <a:effectLst/>
                        </a:rPr>
                        <a:t>0.17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21.59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8.83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14.44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1.56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3272959500"/>
                  </a:ext>
                </a:extLst>
              </a:tr>
              <a:tr h="182880">
                <a:tc>
                  <a:txBody>
                    <a:bodyPr/>
                    <a:lstStyle/>
                    <a:p>
                      <a:r>
                        <a:rPr lang="en-ZA" sz="1000">
                          <a:solidFill>
                            <a:schemeClr val="tx1"/>
                          </a:solidFill>
                          <a:effectLst/>
                          <a:highlight>
                            <a:srgbClr val="FFFF00"/>
                          </a:highlight>
                        </a:rPr>
                        <a:t>C31D</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1 494</a:t>
                      </a:r>
                    </a:p>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780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530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3.83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0.56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100">
                          <a:solidFill>
                            <a:schemeClr val="tx1"/>
                          </a:solidFill>
                          <a:effectLst/>
                        </a:rPr>
                        <a:t>0.01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21.91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8.12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11.36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1.53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3108422645"/>
                  </a:ext>
                </a:extLst>
              </a:tr>
              <a:tr h="182880">
                <a:tc>
                  <a:txBody>
                    <a:bodyPr/>
                    <a:lstStyle/>
                    <a:p>
                      <a:r>
                        <a:rPr lang="en-ZA" sz="1000">
                          <a:solidFill>
                            <a:schemeClr val="tx1"/>
                          </a:solidFill>
                          <a:effectLst/>
                          <a:highlight>
                            <a:srgbClr val="00FFFF"/>
                          </a:highlight>
                        </a:rPr>
                        <a:t>C31D Itsoseng</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000">
                          <a:solidFill>
                            <a:schemeClr val="tx1"/>
                          </a:solidFill>
                          <a:effectLst/>
                        </a:rPr>
                        <a:t>96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530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1.02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1.02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30.43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2.91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5.74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599813694"/>
                  </a:ext>
                </a:extLst>
              </a:tr>
              <a:tr h="182880">
                <a:tc>
                  <a:txBody>
                    <a:bodyPr/>
                    <a:lstStyle/>
                    <a:p>
                      <a:r>
                        <a:rPr lang="en-ZA" sz="1000">
                          <a:solidFill>
                            <a:schemeClr val="tx1"/>
                          </a:solidFill>
                          <a:effectLst/>
                        </a:rPr>
                        <a:t>C31E</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2 960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1 941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506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11.93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0.79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0.07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17.13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7.18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21.25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1.42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33224837"/>
                  </a:ext>
                </a:extLst>
              </a:tr>
              <a:tr h="182880">
                <a:tc>
                  <a:txBody>
                    <a:bodyPr/>
                    <a:lstStyle/>
                    <a:p>
                      <a:r>
                        <a:rPr lang="en-ZA" sz="1000">
                          <a:solidFill>
                            <a:schemeClr val="tx1"/>
                          </a:solidFill>
                          <a:effectLst/>
                        </a:rPr>
                        <a:t>C31F</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1 789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1 789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477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7.05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0.35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0.32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12.59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6.10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10.91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1.28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1680779914"/>
                  </a:ext>
                </a:extLst>
              </a:tr>
              <a:tr h="182880">
                <a:tc>
                  <a:txBody>
                    <a:bodyPr/>
                    <a:lstStyle/>
                    <a:p>
                      <a:r>
                        <a:rPr lang="en-ZA" sz="1000">
                          <a:solidFill>
                            <a:schemeClr val="tx1"/>
                          </a:solidFill>
                          <a:effectLst/>
                        </a:rPr>
                        <a:t>C32A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1 405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681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449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7.00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0.53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0.00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12.35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6.09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8.56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1.36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336512600"/>
                  </a:ext>
                </a:extLst>
              </a:tr>
              <a:tr h="182880">
                <a:tc>
                  <a:txBody>
                    <a:bodyPr/>
                    <a:lstStyle/>
                    <a:p>
                      <a:r>
                        <a:rPr lang="en-ZA" sz="1000">
                          <a:solidFill>
                            <a:schemeClr val="tx1"/>
                          </a:solidFill>
                          <a:effectLst/>
                        </a:rPr>
                        <a:t>C32B</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3 002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1 587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434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13.64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1.26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0.05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13.62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6.09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18.28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1.40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887524106"/>
                  </a:ext>
                </a:extLst>
              </a:tr>
              <a:tr h="182880">
                <a:tc>
                  <a:txBody>
                    <a:bodyPr/>
                    <a:lstStyle/>
                    <a:p>
                      <a:r>
                        <a:rPr lang="en-ZA" sz="1000">
                          <a:solidFill>
                            <a:schemeClr val="tx1"/>
                          </a:solidFill>
                          <a:effectLst/>
                        </a:rPr>
                        <a:t>C32C</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1 658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916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460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10.26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0.87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0.02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13.74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6.36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10.54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1.38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413027691"/>
                  </a:ext>
                </a:extLst>
              </a:tr>
              <a:tr h="182880">
                <a:tc>
                  <a:txBody>
                    <a:bodyPr/>
                    <a:lstStyle/>
                    <a:p>
                      <a:r>
                        <a:rPr lang="en-ZA" sz="1000">
                          <a:solidFill>
                            <a:schemeClr val="tx1"/>
                          </a:solidFill>
                          <a:effectLst/>
                          <a:highlight>
                            <a:srgbClr val="00FFFF"/>
                          </a:highlight>
                        </a:rPr>
                        <a:t>C32D Upper Ghaap</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4 140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2 943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442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22.75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1.84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22.75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17.10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18.16</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53.44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4.11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325799182"/>
                  </a:ext>
                </a:extLst>
              </a:tr>
              <a:tr h="182880">
                <a:tc>
                  <a:txBody>
                    <a:bodyPr/>
                    <a:lstStyle/>
                    <a:p>
                      <a:r>
                        <a:rPr lang="en-ZA" sz="1000">
                          <a:solidFill>
                            <a:schemeClr val="tx1"/>
                          </a:solidFill>
                          <a:effectLst/>
                          <a:highlight>
                            <a:srgbClr val="FFFF00"/>
                          </a:highlight>
                        </a:rPr>
                        <a:t>C32D</a:t>
                      </a:r>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000">
                          <a:solidFill>
                            <a:schemeClr val="tx1"/>
                          </a:solidFill>
                          <a:effectLst/>
                        </a:rPr>
                        <a:t>1 197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442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10.52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0.20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5.92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7.09</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1.34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682835216"/>
                  </a:ext>
                </a:extLst>
              </a:tr>
              <a:tr h="182880">
                <a:tc>
                  <a:txBody>
                    <a:bodyPr/>
                    <a:lstStyle/>
                    <a:p>
                      <a:r>
                        <a:rPr lang="en-ZA" sz="1000">
                          <a:solidFill>
                            <a:schemeClr val="tx1"/>
                          </a:solidFill>
                          <a:effectLst/>
                          <a:highlight>
                            <a:srgbClr val="00FFFF"/>
                          </a:highlight>
                        </a:rPr>
                        <a:t>C33A Upper Ghaap</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2 859</a:t>
                      </a:r>
                    </a:p>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1 317</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432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4.34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1.36</a:t>
                      </a:r>
                    </a:p>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4.34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 </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rowSpan="2">
                  <a:txBody>
                    <a:bodyPr/>
                    <a:lstStyle/>
                    <a:p>
                      <a:r>
                        <a:rPr lang="en-ZA" sz="1000">
                          <a:solidFill>
                            <a:schemeClr val="tx1"/>
                          </a:solidFill>
                          <a:effectLst/>
                        </a:rPr>
                        <a:t>14.01</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14.38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18.94</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3.33</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700949088"/>
                  </a:ext>
                </a:extLst>
              </a:tr>
              <a:tr h="182880">
                <a:tc>
                  <a:txBody>
                    <a:bodyPr/>
                    <a:lstStyle/>
                    <a:p>
                      <a:r>
                        <a:rPr lang="en-ZA" sz="1000">
                          <a:solidFill>
                            <a:schemeClr val="tx1"/>
                          </a:solidFill>
                          <a:effectLst/>
                          <a:highlight>
                            <a:srgbClr val="FFFF00"/>
                          </a:highlight>
                        </a:rPr>
                        <a:t>C33A</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000">
                          <a:solidFill>
                            <a:schemeClr val="tx1"/>
                          </a:solidFill>
                          <a:effectLst/>
                        </a:rPr>
                        <a:t>1 542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solidFill>
                            <a:schemeClr val="tx1"/>
                          </a:solidFill>
                          <a:effectLst/>
                        </a:rPr>
                        <a:t>432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21.12</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1.85</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12.30</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vMerge="1">
                  <a:txBody>
                    <a:bodyPr/>
                    <a:lstStyle/>
                    <a:p>
                      <a:endParaRPr lang="en-ZA"/>
                    </a:p>
                  </a:txBody>
                  <a:tcPr/>
                </a:tc>
                <a:tc>
                  <a:txBody>
                    <a:bodyPr/>
                    <a:lstStyle/>
                    <a:p>
                      <a:r>
                        <a:rPr lang="en-ZA" sz="1100">
                          <a:solidFill>
                            <a:schemeClr val="tx1"/>
                          </a:solidFill>
                          <a:effectLst/>
                        </a:rPr>
                        <a:t>6.28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a:solidFill>
                            <a:schemeClr val="tx1"/>
                          </a:solidFill>
                          <a:effectLst/>
                        </a:rPr>
                        <a:t>9.68</a:t>
                      </a:r>
                      <a:endParaRPr lang="en-ZA" sz="10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100" dirty="0">
                          <a:solidFill>
                            <a:schemeClr val="tx1"/>
                          </a:solidFill>
                          <a:effectLst/>
                        </a:rPr>
                        <a:t>1.45</a:t>
                      </a:r>
                      <a:endParaRPr lang="en-ZA" sz="1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1605139592"/>
                  </a:ext>
                </a:extLst>
              </a:tr>
            </a:tbl>
          </a:graphicData>
        </a:graphic>
      </p:graphicFrame>
    </p:spTree>
    <p:extLst>
      <p:ext uri="{BB962C8B-B14F-4D97-AF65-F5344CB8AC3E}">
        <p14:creationId xmlns:p14="http://schemas.microsoft.com/office/powerpoint/2010/main" val="150864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33</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NATURAL RECHARGE AND BASEFLOW</a:t>
            </a:r>
          </a:p>
        </p:txBody>
      </p:sp>
      <p:graphicFrame>
        <p:nvGraphicFramePr>
          <p:cNvPr id="3" name="Table 2">
            <a:extLst>
              <a:ext uri="{FF2B5EF4-FFF2-40B4-BE49-F238E27FC236}">
                <a16:creationId xmlns:a16="http://schemas.microsoft.com/office/drawing/2014/main" id="{6D3726E0-08E2-B9EA-8193-C122CC0773E3}"/>
              </a:ext>
            </a:extLst>
          </p:cNvPr>
          <p:cNvGraphicFramePr>
            <a:graphicFrameLocks noGrp="1"/>
          </p:cNvGraphicFramePr>
          <p:nvPr>
            <p:extLst>
              <p:ext uri="{D42A27DB-BD31-4B8C-83A1-F6EECF244321}">
                <p14:modId xmlns:p14="http://schemas.microsoft.com/office/powerpoint/2010/main" val="1921809341"/>
              </p:ext>
            </p:extLst>
          </p:nvPr>
        </p:nvGraphicFramePr>
        <p:xfrm>
          <a:off x="709243" y="1403890"/>
          <a:ext cx="7506058" cy="4572000"/>
        </p:xfrm>
        <a:graphic>
          <a:graphicData uri="http://schemas.openxmlformats.org/drawingml/2006/table">
            <a:tbl>
              <a:tblPr firstRow="1" firstCol="1" bandRow="1">
                <a:tableStyleId>{5C22544A-7EE6-4342-B048-85BDC9FD1C3A}</a:tableStyleId>
              </a:tblPr>
              <a:tblGrid>
                <a:gridCol w="1094821">
                  <a:extLst>
                    <a:ext uri="{9D8B030D-6E8A-4147-A177-3AD203B41FA5}">
                      <a16:colId xmlns:a16="http://schemas.microsoft.com/office/drawing/2014/main" val="351294042"/>
                    </a:ext>
                  </a:extLst>
                </a:gridCol>
                <a:gridCol w="1025738">
                  <a:extLst>
                    <a:ext uri="{9D8B030D-6E8A-4147-A177-3AD203B41FA5}">
                      <a16:colId xmlns:a16="http://schemas.microsoft.com/office/drawing/2014/main" val="2436760195"/>
                    </a:ext>
                  </a:extLst>
                </a:gridCol>
                <a:gridCol w="1078301">
                  <a:extLst>
                    <a:ext uri="{9D8B030D-6E8A-4147-A177-3AD203B41FA5}">
                      <a16:colId xmlns:a16="http://schemas.microsoft.com/office/drawing/2014/main" val="1635251928"/>
                    </a:ext>
                  </a:extLst>
                </a:gridCol>
                <a:gridCol w="1078301">
                  <a:extLst>
                    <a:ext uri="{9D8B030D-6E8A-4147-A177-3AD203B41FA5}">
                      <a16:colId xmlns:a16="http://schemas.microsoft.com/office/drawing/2014/main" val="1583351058"/>
                    </a:ext>
                  </a:extLst>
                </a:gridCol>
                <a:gridCol w="1078301">
                  <a:extLst>
                    <a:ext uri="{9D8B030D-6E8A-4147-A177-3AD203B41FA5}">
                      <a16:colId xmlns:a16="http://schemas.microsoft.com/office/drawing/2014/main" val="1581446132"/>
                    </a:ext>
                  </a:extLst>
                </a:gridCol>
                <a:gridCol w="1078301">
                  <a:extLst>
                    <a:ext uri="{9D8B030D-6E8A-4147-A177-3AD203B41FA5}">
                      <a16:colId xmlns:a16="http://schemas.microsoft.com/office/drawing/2014/main" val="3175363947"/>
                    </a:ext>
                  </a:extLst>
                </a:gridCol>
                <a:gridCol w="1072295">
                  <a:extLst>
                    <a:ext uri="{9D8B030D-6E8A-4147-A177-3AD203B41FA5}">
                      <a16:colId xmlns:a16="http://schemas.microsoft.com/office/drawing/2014/main" val="1580393635"/>
                    </a:ext>
                  </a:extLst>
                </a:gridCol>
              </a:tblGrid>
              <a:tr h="290089">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Area </a:t>
                      </a:r>
                    </a:p>
                    <a:p>
                      <a:r>
                        <a:rPr lang="en-ZA" sz="1000">
                          <a:effectLst/>
                        </a:rPr>
                        <a:t>(km</a:t>
                      </a:r>
                      <a:r>
                        <a:rPr lang="en-ZA" sz="1000" baseline="30000">
                          <a:effectLst/>
                        </a:rPr>
                        <a:t>2</a:t>
                      </a:r>
                      <a:r>
                        <a:rPr lang="en-ZA" sz="1000">
                          <a:effectLst/>
                        </a:rPr>
                        <a:t>)</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MAR</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WR2012 MAR</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Baseflow</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Recharge</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Channel Losses</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extLst>
                  <a:ext uri="{0D108BD9-81ED-4DB2-BD59-A6C34878D82A}">
                    <a16:rowId xmlns:a16="http://schemas.microsoft.com/office/drawing/2014/main" val="2552029191"/>
                  </a:ext>
                </a:extLst>
              </a:tr>
              <a:tr h="145045">
                <a:tc>
                  <a:txBody>
                    <a:bodyPr/>
                    <a:lstStyle/>
                    <a:p>
                      <a:r>
                        <a:rPr lang="en-ZA" sz="1000">
                          <a:effectLst/>
                        </a:rPr>
                        <a:t>Harts</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extLst>
                  <a:ext uri="{0D108BD9-81ED-4DB2-BD59-A6C34878D82A}">
                    <a16:rowId xmlns:a16="http://schemas.microsoft.com/office/drawing/2014/main" val="450577246"/>
                  </a:ext>
                </a:extLst>
              </a:tr>
              <a:tr h="145045">
                <a:tc>
                  <a:txBody>
                    <a:bodyPr/>
                    <a:lstStyle/>
                    <a:p>
                      <a:r>
                        <a:rPr lang="en-ZA" sz="1000">
                          <a:effectLst/>
                        </a:rPr>
                        <a:t>C31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9102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60.22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57.90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12.15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110.53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643666718"/>
                  </a:ext>
                </a:extLst>
              </a:tr>
              <a:tr h="145045">
                <a:tc>
                  <a:txBody>
                    <a:bodyPr/>
                    <a:lstStyle/>
                    <a:p>
                      <a:r>
                        <a:rPr lang="en-ZA" sz="1000">
                          <a:effectLst/>
                        </a:rPr>
                        <a:t>C32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7324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64.17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35.43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23.02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97.91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2962279733"/>
                  </a:ext>
                </a:extLst>
              </a:tr>
              <a:tr h="145045">
                <a:tc>
                  <a:txBody>
                    <a:bodyPr/>
                    <a:lstStyle/>
                    <a:p>
                      <a:r>
                        <a:rPr lang="en-ZA" sz="1000">
                          <a:effectLst/>
                        </a:rPr>
                        <a:t>C33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9843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69.27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29.93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30.87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97.34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53.11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657390130"/>
                  </a:ext>
                </a:extLst>
              </a:tr>
              <a:tr h="145045">
                <a:tc>
                  <a:txBody>
                    <a:bodyPr/>
                    <a:lstStyle/>
                    <a:p>
                      <a:r>
                        <a:rPr lang="en-ZA" sz="1000">
                          <a:effectLst/>
                        </a:rPr>
                        <a:t>Total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26269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193.66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123.26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66.04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305.79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53.11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92227270"/>
                  </a:ext>
                </a:extLst>
              </a:tr>
              <a:tr h="145045">
                <a:tc>
                  <a:txBody>
                    <a:bodyPr/>
                    <a:lstStyle/>
                    <a:p>
                      <a:r>
                        <a:rPr lang="en-ZA" sz="1000">
                          <a:effectLst/>
                        </a:rPr>
                        <a:t>Vaal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349230513"/>
                  </a:ext>
                </a:extLst>
              </a:tr>
              <a:tr h="145045">
                <a:tc>
                  <a:txBody>
                    <a:bodyPr/>
                    <a:lstStyle/>
                    <a:p>
                      <a:r>
                        <a:rPr lang="en-ZA" sz="1000">
                          <a:effectLst/>
                        </a:rPr>
                        <a:t>C91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14566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26.72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26.37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0.14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135.37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96.40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439171749"/>
                  </a:ext>
                </a:extLst>
              </a:tr>
              <a:tr h="145045">
                <a:tc>
                  <a:txBody>
                    <a:bodyPr/>
                    <a:lstStyle/>
                    <a:p>
                      <a:r>
                        <a:rPr lang="en-ZA" sz="1000">
                          <a:effectLst/>
                        </a:rPr>
                        <a:t>C92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7544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32.81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16.17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19.88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63.97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3676931519"/>
                  </a:ext>
                </a:extLst>
              </a:tr>
              <a:tr h="145045">
                <a:tc>
                  <a:txBody>
                    <a:bodyPr/>
                    <a:lstStyle/>
                    <a:p>
                      <a:r>
                        <a:rPr lang="en-ZA" sz="1000">
                          <a:effectLst/>
                        </a:rPr>
                        <a:t>Total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22110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59.53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42.54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20.02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199.34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96.40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2505538332"/>
                  </a:ext>
                </a:extLst>
              </a:tr>
              <a:tr h="435134">
                <a:tc>
                  <a:txBody>
                    <a:bodyPr/>
                    <a:lstStyle/>
                    <a:p>
                      <a:r>
                        <a:rPr lang="en-ZA" sz="1000">
                          <a:effectLst/>
                        </a:rPr>
                        <a:t>Upstream inflow from Bloemhof dam</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1964.81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2997465422"/>
                  </a:ext>
                </a:extLst>
              </a:tr>
              <a:tr h="145045">
                <a:tc>
                  <a:txBody>
                    <a:bodyPr/>
                    <a:lstStyle/>
                    <a:p>
                      <a:r>
                        <a:rPr lang="en-ZA" sz="1000">
                          <a:effectLst/>
                        </a:rPr>
                        <a:t>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337250850"/>
                  </a:ext>
                </a:extLst>
              </a:tr>
              <a:tr h="145045">
                <a:tc>
                  <a:txBody>
                    <a:bodyPr/>
                    <a:lstStyle/>
                    <a:p>
                      <a:r>
                        <a:rPr lang="en-ZA" sz="1000">
                          <a:effectLst/>
                        </a:rPr>
                        <a:t>D41 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9525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24.83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17.86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92.06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40.13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024622051"/>
                  </a:ext>
                </a:extLst>
              </a:tr>
              <a:tr h="145045">
                <a:tc>
                  <a:txBody>
                    <a:bodyPr/>
                    <a:lstStyle/>
                    <a:p>
                      <a:r>
                        <a:rPr lang="en-ZA" sz="1000">
                          <a:effectLst/>
                        </a:rPr>
                        <a:t>D42 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190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0.10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1.98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1.46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691944966"/>
                  </a:ext>
                </a:extLst>
              </a:tr>
              <a:tr h="290089">
                <a:tc>
                  <a:txBody>
                    <a:bodyPr/>
                    <a:lstStyle/>
                    <a:p>
                      <a:r>
                        <a:rPr lang="en-ZA" sz="1000">
                          <a:effectLst/>
                        </a:rPr>
                        <a:t>Upstream inflow from D41A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14.27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3812335713"/>
                  </a:ext>
                </a:extLst>
              </a:tr>
              <a:tr h="290089">
                <a:tc>
                  <a:txBody>
                    <a:bodyPr/>
                    <a:lstStyle/>
                    <a:p>
                      <a:r>
                        <a:rPr lang="en-ZA" sz="1000">
                          <a:effectLst/>
                        </a:rPr>
                        <a:t>Inflow from Botswana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5.64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4265147412"/>
                  </a:ext>
                </a:extLst>
              </a:tr>
              <a:tr h="145045">
                <a:tc>
                  <a:txBody>
                    <a:bodyPr/>
                    <a:lstStyle/>
                    <a:p>
                      <a:r>
                        <a:rPr lang="en-ZA" sz="1000">
                          <a:effectLst/>
                        </a:rPr>
                        <a:t>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763212300"/>
                  </a:ext>
                </a:extLst>
              </a:tr>
              <a:tr h="145045">
                <a:tc>
                  <a:txBody>
                    <a:bodyPr/>
                    <a:lstStyle/>
                    <a:p>
                      <a:r>
                        <a:rPr lang="en-ZA" sz="1000">
                          <a:effectLst/>
                        </a:rPr>
                        <a:t>D41 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16841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31.63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101.83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22.45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178.60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31.16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2712705500"/>
                  </a:ext>
                </a:extLst>
              </a:tr>
              <a:tr h="145045">
                <a:tc>
                  <a:txBody>
                    <a:bodyPr/>
                    <a:lstStyle/>
                    <a:p>
                      <a:r>
                        <a:rPr lang="en-ZA" sz="1000">
                          <a:effectLst/>
                        </a:rPr>
                        <a:t>D42 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1075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0.97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3.23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14.93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131466857"/>
                  </a:ext>
                </a:extLst>
              </a:tr>
              <a:tr h="290089">
                <a:tc>
                  <a:txBody>
                    <a:bodyPr/>
                    <a:lstStyle/>
                    <a:p>
                      <a:r>
                        <a:rPr lang="en-ZA" sz="1000">
                          <a:effectLst/>
                        </a:rPr>
                        <a:t>Total Molopo and 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27631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57.53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125.14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22.67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287.58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74.74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2577621960"/>
                  </a:ext>
                </a:extLst>
              </a:tr>
              <a:tr h="145045">
                <a:tc>
                  <a:txBody>
                    <a:bodyPr/>
                    <a:lstStyle/>
                    <a:p>
                      <a:r>
                        <a:rPr lang="en-ZA" sz="1000">
                          <a:effectLst/>
                        </a:rPr>
                        <a:t>D73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4418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0.61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0.00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12.38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0.31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603638576"/>
                  </a:ext>
                </a:extLst>
              </a:tr>
              <a:tr h="290089">
                <a:tc>
                  <a:txBody>
                    <a:bodyPr/>
                    <a:lstStyle/>
                    <a:p>
                      <a:r>
                        <a:rPr lang="en-ZA" sz="1000">
                          <a:effectLst/>
                        </a:rPr>
                        <a:t>Lower Vaal Grand Total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80428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311.33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290.94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109.06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805.09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223.57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3264068448"/>
                  </a:ext>
                </a:extLst>
              </a:tr>
              <a:tr h="145045">
                <a:tc>
                  <a:txBody>
                    <a:bodyPr/>
                    <a:lstStyle/>
                    <a:p>
                      <a:r>
                        <a:rPr lang="en-ZA" sz="1000">
                          <a:effectLst/>
                        </a:rPr>
                        <a:t>Grand Total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2281.78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tc>
                  <a:txBody>
                    <a:bodyPr/>
                    <a:lstStyle/>
                    <a:p>
                      <a:r>
                        <a:rPr lang="en-ZA" sz="1000" dirty="0">
                          <a:effectLst/>
                        </a:rPr>
                        <a:t>223.57</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65270" marR="65270" marT="0" marB="0" anchor="b"/>
                </a:tc>
                <a:extLst>
                  <a:ext uri="{0D108BD9-81ED-4DB2-BD59-A6C34878D82A}">
                    <a16:rowId xmlns:a16="http://schemas.microsoft.com/office/drawing/2014/main" val="1193385288"/>
                  </a:ext>
                </a:extLst>
              </a:tr>
            </a:tbl>
          </a:graphicData>
        </a:graphic>
      </p:graphicFrame>
    </p:spTree>
    <p:extLst>
      <p:ext uri="{BB962C8B-B14F-4D97-AF65-F5344CB8AC3E}">
        <p14:creationId xmlns:p14="http://schemas.microsoft.com/office/powerpoint/2010/main" val="304552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34</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PRESENT DAY RECHARGE AND BASEFLOW</a:t>
            </a:r>
          </a:p>
        </p:txBody>
      </p:sp>
      <p:graphicFrame>
        <p:nvGraphicFramePr>
          <p:cNvPr id="2" name="Table 1">
            <a:extLst>
              <a:ext uri="{FF2B5EF4-FFF2-40B4-BE49-F238E27FC236}">
                <a16:creationId xmlns:a16="http://schemas.microsoft.com/office/drawing/2014/main" id="{D77F8BEB-A4DD-D018-A2C1-2EA310427FF3}"/>
              </a:ext>
            </a:extLst>
          </p:cNvPr>
          <p:cNvGraphicFramePr>
            <a:graphicFrameLocks noGrp="1"/>
          </p:cNvGraphicFramePr>
          <p:nvPr>
            <p:extLst>
              <p:ext uri="{D42A27DB-BD31-4B8C-83A1-F6EECF244321}">
                <p14:modId xmlns:p14="http://schemas.microsoft.com/office/powerpoint/2010/main" val="4285983452"/>
              </p:ext>
            </p:extLst>
          </p:nvPr>
        </p:nvGraphicFramePr>
        <p:xfrm>
          <a:off x="641350" y="1961595"/>
          <a:ext cx="7886700" cy="3352800"/>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3711733559"/>
                    </a:ext>
                  </a:extLst>
                </a:gridCol>
                <a:gridCol w="1314450">
                  <a:extLst>
                    <a:ext uri="{9D8B030D-6E8A-4147-A177-3AD203B41FA5}">
                      <a16:colId xmlns:a16="http://schemas.microsoft.com/office/drawing/2014/main" val="2210695421"/>
                    </a:ext>
                  </a:extLst>
                </a:gridCol>
                <a:gridCol w="1314450">
                  <a:extLst>
                    <a:ext uri="{9D8B030D-6E8A-4147-A177-3AD203B41FA5}">
                      <a16:colId xmlns:a16="http://schemas.microsoft.com/office/drawing/2014/main" val="990220687"/>
                    </a:ext>
                  </a:extLst>
                </a:gridCol>
                <a:gridCol w="1314450">
                  <a:extLst>
                    <a:ext uri="{9D8B030D-6E8A-4147-A177-3AD203B41FA5}">
                      <a16:colId xmlns:a16="http://schemas.microsoft.com/office/drawing/2014/main" val="2773933534"/>
                    </a:ext>
                  </a:extLst>
                </a:gridCol>
                <a:gridCol w="1314450">
                  <a:extLst>
                    <a:ext uri="{9D8B030D-6E8A-4147-A177-3AD203B41FA5}">
                      <a16:colId xmlns:a16="http://schemas.microsoft.com/office/drawing/2014/main" val="3321677977"/>
                    </a:ext>
                  </a:extLst>
                </a:gridCol>
                <a:gridCol w="1314450">
                  <a:extLst>
                    <a:ext uri="{9D8B030D-6E8A-4147-A177-3AD203B41FA5}">
                      <a16:colId xmlns:a16="http://schemas.microsoft.com/office/drawing/2014/main" val="1803438129"/>
                    </a:ext>
                  </a:extLst>
                </a:gridCol>
              </a:tblGrid>
              <a:tr h="0">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Area </a:t>
                      </a:r>
                    </a:p>
                    <a:p>
                      <a:r>
                        <a:rPr lang="en-ZA" sz="1000">
                          <a:effectLst/>
                        </a:rPr>
                        <a:t>(km</a:t>
                      </a:r>
                      <a:r>
                        <a:rPr lang="en-ZA" sz="1000" baseline="30000">
                          <a:effectLst/>
                        </a:rPr>
                        <a:t>2</a:t>
                      </a:r>
                      <a:r>
                        <a:rPr lang="en-ZA" sz="1000">
                          <a:effectLst/>
                        </a:rPr>
                        <a:t>)</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Incremental MAR</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Baseflow</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Groundwater Use</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Channel Losses</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63084590"/>
                  </a:ext>
                </a:extLst>
              </a:tr>
              <a:tr h="0">
                <a:tc>
                  <a:txBody>
                    <a:bodyPr/>
                    <a:lstStyle/>
                    <a:p>
                      <a:r>
                        <a:rPr lang="en-ZA" sz="1000">
                          <a:effectLst/>
                        </a:rPr>
                        <a:t>Harts</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24020189"/>
                  </a:ext>
                </a:extLst>
              </a:tr>
              <a:tr h="0">
                <a:tc>
                  <a:txBody>
                    <a:bodyPr/>
                    <a:lstStyle/>
                    <a:p>
                      <a:r>
                        <a:rPr lang="en-ZA" sz="1000">
                          <a:effectLst/>
                        </a:rPr>
                        <a:t>C31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9102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26.86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10.39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73.94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0.96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715658777"/>
                  </a:ext>
                </a:extLst>
              </a:tr>
              <a:tr h="0">
                <a:tc>
                  <a:txBody>
                    <a:bodyPr/>
                    <a:lstStyle/>
                    <a:p>
                      <a:r>
                        <a:rPr lang="en-ZA" sz="1000">
                          <a:effectLst/>
                        </a:rPr>
                        <a:t>C32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7324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58.08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22.08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66.85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099993289"/>
                  </a:ext>
                </a:extLst>
              </a:tr>
              <a:tr h="0">
                <a:tc>
                  <a:txBody>
                    <a:bodyPr/>
                    <a:lstStyle/>
                    <a:p>
                      <a:r>
                        <a:rPr lang="en-ZA" sz="1000">
                          <a:effectLst/>
                        </a:rPr>
                        <a:t>C33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9843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140.05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30.49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7.40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26.4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661237011"/>
                  </a:ext>
                </a:extLst>
              </a:tr>
              <a:tr h="0">
                <a:tc>
                  <a:txBody>
                    <a:bodyPr/>
                    <a:lstStyle/>
                    <a:p>
                      <a:r>
                        <a:rPr lang="en-ZA" sz="1000">
                          <a:effectLst/>
                        </a:rPr>
                        <a:t>Vaal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4071108783"/>
                  </a:ext>
                </a:extLst>
              </a:tr>
              <a:tr h="0">
                <a:tc>
                  <a:txBody>
                    <a:bodyPr/>
                    <a:lstStyle/>
                    <a:p>
                      <a:r>
                        <a:rPr lang="en-ZA" sz="1000">
                          <a:effectLst/>
                        </a:rPr>
                        <a:t>Upstream inflow from Bloemhof dam</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1964.81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336994074"/>
                  </a:ext>
                </a:extLst>
              </a:tr>
              <a:tr h="0">
                <a:tc>
                  <a:txBody>
                    <a:bodyPr/>
                    <a:lstStyle/>
                    <a:p>
                      <a:r>
                        <a:rPr lang="en-ZA" sz="1000">
                          <a:effectLst/>
                        </a:rPr>
                        <a:t>C91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14566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1513.30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0.01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30.84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58.8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608305612"/>
                  </a:ext>
                </a:extLst>
              </a:tr>
              <a:tr h="0">
                <a:tc>
                  <a:txBody>
                    <a:bodyPr/>
                    <a:lstStyle/>
                    <a:p>
                      <a:r>
                        <a:rPr lang="en-ZA" sz="1000">
                          <a:effectLst/>
                        </a:rPr>
                        <a:t>C92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7544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1794.04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19.2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10.84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32.04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434292672"/>
                  </a:ext>
                </a:extLst>
              </a:tr>
              <a:tr h="0">
                <a:tc>
                  <a:txBody>
                    <a:bodyPr/>
                    <a:lstStyle/>
                    <a:p>
                      <a:r>
                        <a:rPr lang="en-ZA" sz="1000">
                          <a:effectLst/>
                        </a:rPr>
                        <a:t>Inflow from Riet River</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181.93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369013732"/>
                  </a:ext>
                </a:extLst>
              </a:tr>
              <a:tr h="0">
                <a:tc>
                  <a:txBody>
                    <a:bodyPr/>
                    <a:lstStyle/>
                    <a:p>
                      <a:r>
                        <a:rPr lang="en-ZA" sz="1000">
                          <a:effectLst/>
                        </a:rPr>
                        <a:t>Transfer from Orange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17.32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047643909"/>
                  </a:ext>
                </a:extLst>
              </a:tr>
              <a:tr h="0">
                <a:tc>
                  <a:txBody>
                    <a:bodyPr/>
                    <a:lstStyle/>
                    <a:p>
                      <a:r>
                        <a:rPr lang="en-ZA" sz="1000">
                          <a:effectLst/>
                        </a:rPr>
                        <a:t>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956874523"/>
                  </a:ext>
                </a:extLst>
              </a:tr>
              <a:tr h="0">
                <a:tc>
                  <a:txBody>
                    <a:bodyPr/>
                    <a:lstStyle/>
                    <a:p>
                      <a:r>
                        <a:rPr lang="en-ZA" sz="1000">
                          <a:effectLst/>
                        </a:rPr>
                        <a:t>D41A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14.27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320457788"/>
                  </a:ext>
                </a:extLst>
              </a:tr>
              <a:tr h="0">
                <a:tc>
                  <a:txBody>
                    <a:bodyPr/>
                    <a:lstStyle/>
                    <a:p>
                      <a:r>
                        <a:rPr lang="en-ZA" sz="1000">
                          <a:effectLst/>
                        </a:rPr>
                        <a:t>Botswana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5.64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941327106"/>
                  </a:ext>
                </a:extLst>
              </a:tr>
              <a:tr h="0">
                <a:tc>
                  <a:txBody>
                    <a:bodyPr/>
                    <a:lstStyle/>
                    <a:p>
                      <a:r>
                        <a:rPr lang="en-ZA" sz="1000">
                          <a:effectLst/>
                        </a:rPr>
                        <a:t>D41 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9525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4.7</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31.51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32.61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352379748"/>
                  </a:ext>
                </a:extLst>
              </a:tr>
              <a:tr h="0">
                <a:tc>
                  <a:txBody>
                    <a:bodyPr/>
                    <a:lstStyle/>
                    <a:p>
                      <a:r>
                        <a:rPr lang="en-ZA" sz="1000">
                          <a:effectLst/>
                        </a:rPr>
                        <a:t>D42 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190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2.91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0.42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1.92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187283075"/>
                  </a:ext>
                </a:extLst>
              </a:tr>
              <a:tr h="0">
                <a:tc>
                  <a:txBody>
                    <a:bodyPr/>
                    <a:lstStyle/>
                    <a:p>
                      <a:r>
                        <a:rPr lang="en-ZA" sz="1000">
                          <a:effectLst/>
                        </a:rPr>
                        <a:t>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502389787"/>
                  </a:ext>
                </a:extLst>
              </a:tr>
              <a:tr h="0">
                <a:tc>
                  <a:txBody>
                    <a:bodyPr/>
                    <a:lstStyle/>
                    <a:p>
                      <a:r>
                        <a:rPr lang="en-ZA" sz="1000">
                          <a:effectLst/>
                        </a:rPr>
                        <a:t>D41 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16841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0.42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14.64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68.55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20.32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703620541"/>
                  </a:ext>
                </a:extLst>
              </a:tr>
              <a:tr h="0">
                <a:tc>
                  <a:txBody>
                    <a:bodyPr/>
                    <a:lstStyle/>
                    <a:p>
                      <a:r>
                        <a:rPr lang="en-ZA" sz="1000">
                          <a:effectLst/>
                        </a:rPr>
                        <a:t>D42 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1075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0.21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2.34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1.18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028199849"/>
                  </a:ext>
                </a:extLst>
              </a:tr>
              <a:tr h="0">
                <a:tc>
                  <a:txBody>
                    <a:bodyPr/>
                    <a:lstStyle/>
                    <a:p>
                      <a:r>
                        <a:rPr lang="en-ZA" sz="1000">
                          <a:effectLst/>
                        </a:rPr>
                        <a:t>D73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4418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0.35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0.28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a:effectLst/>
                        </a:rPr>
                        <a:t>48.13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r>
                        <a:rPr lang="en-ZA" sz="1000" dirty="0">
                          <a:effectLst/>
                        </a:rPr>
                        <a:t>0.31</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244584977"/>
                  </a:ext>
                </a:extLst>
              </a:tr>
            </a:tbl>
          </a:graphicData>
        </a:graphic>
      </p:graphicFrame>
    </p:spTree>
    <p:extLst>
      <p:ext uri="{BB962C8B-B14F-4D97-AF65-F5344CB8AC3E}">
        <p14:creationId xmlns:p14="http://schemas.microsoft.com/office/powerpoint/2010/main" val="444768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35</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FLOW REDUCTION</a:t>
            </a:r>
          </a:p>
        </p:txBody>
      </p:sp>
      <p:graphicFrame>
        <p:nvGraphicFramePr>
          <p:cNvPr id="3" name="Table 2">
            <a:extLst>
              <a:ext uri="{FF2B5EF4-FFF2-40B4-BE49-F238E27FC236}">
                <a16:creationId xmlns:a16="http://schemas.microsoft.com/office/drawing/2014/main" id="{7C7ADD3B-E914-7E6E-C216-9A54649E7BCD}"/>
              </a:ext>
            </a:extLst>
          </p:cNvPr>
          <p:cNvGraphicFramePr>
            <a:graphicFrameLocks noGrp="1"/>
          </p:cNvGraphicFramePr>
          <p:nvPr>
            <p:extLst>
              <p:ext uri="{D42A27DB-BD31-4B8C-83A1-F6EECF244321}">
                <p14:modId xmlns:p14="http://schemas.microsoft.com/office/powerpoint/2010/main" val="1626223480"/>
              </p:ext>
            </p:extLst>
          </p:nvPr>
        </p:nvGraphicFramePr>
        <p:xfrm>
          <a:off x="913892" y="1889076"/>
          <a:ext cx="7455408" cy="2682924"/>
        </p:xfrm>
        <a:graphic>
          <a:graphicData uri="http://schemas.openxmlformats.org/drawingml/2006/table">
            <a:tbl>
              <a:tblPr firstRow="1" firstCol="1" bandRow="1">
                <a:tableStyleId>{5C22544A-7EE6-4342-B048-85BDC9FD1C3A}</a:tableStyleId>
              </a:tblPr>
              <a:tblGrid>
                <a:gridCol w="976579">
                  <a:extLst>
                    <a:ext uri="{9D8B030D-6E8A-4147-A177-3AD203B41FA5}">
                      <a16:colId xmlns:a16="http://schemas.microsoft.com/office/drawing/2014/main" val="3689005761"/>
                    </a:ext>
                  </a:extLst>
                </a:gridCol>
                <a:gridCol w="1013790">
                  <a:extLst>
                    <a:ext uri="{9D8B030D-6E8A-4147-A177-3AD203B41FA5}">
                      <a16:colId xmlns:a16="http://schemas.microsoft.com/office/drawing/2014/main" val="3955531316"/>
                    </a:ext>
                  </a:extLst>
                </a:gridCol>
                <a:gridCol w="853370">
                  <a:extLst>
                    <a:ext uri="{9D8B030D-6E8A-4147-A177-3AD203B41FA5}">
                      <a16:colId xmlns:a16="http://schemas.microsoft.com/office/drawing/2014/main" val="2552412042"/>
                    </a:ext>
                  </a:extLst>
                </a:gridCol>
                <a:gridCol w="821120">
                  <a:extLst>
                    <a:ext uri="{9D8B030D-6E8A-4147-A177-3AD203B41FA5}">
                      <a16:colId xmlns:a16="http://schemas.microsoft.com/office/drawing/2014/main" val="2141826296"/>
                    </a:ext>
                  </a:extLst>
                </a:gridCol>
                <a:gridCol w="1013790">
                  <a:extLst>
                    <a:ext uri="{9D8B030D-6E8A-4147-A177-3AD203B41FA5}">
                      <a16:colId xmlns:a16="http://schemas.microsoft.com/office/drawing/2014/main" val="2134702303"/>
                    </a:ext>
                  </a:extLst>
                </a:gridCol>
                <a:gridCol w="853370">
                  <a:extLst>
                    <a:ext uri="{9D8B030D-6E8A-4147-A177-3AD203B41FA5}">
                      <a16:colId xmlns:a16="http://schemas.microsoft.com/office/drawing/2014/main" val="2958918731"/>
                    </a:ext>
                  </a:extLst>
                </a:gridCol>
                <a:gridCol w="821120">
                  <a:extLst>
                    <a:ext uri="{9D8B030D-6E8A-4147-A177-3AD203B41FA5}">
                      <a16:colId xmlns:a16="http://schemas.microsoft.com/office/drawing/2014/main" val="2121258776"/>
                    </a:ext>
                  </a:extLst>
                </a:gridCol>
                <a:gridCol w="1102269">
                  <a:extLst>
                    <a:ext uri="{9D8B030D-6E8A-4147-A177-3AD203B41FA5}">
                      <a16:colId xmlns:a16="http://schemas.microsoft.com/office/drawing/2014/main" val="545297821"/>
                    </a:ext>
                  </a:extLst>
                </a:gridCol>
              </a:tblGrid>
              <a:tr h="223577">
                <a:tc>
                  <a:txBody>
                    <a:bodyPr/>
                    <a:lstStyle/>
                    <a:p>
                      <a:r>
                        <a:rPr lang="en-ZA" sz="1000">
                          <a:effectLst/>
                        </a:rPr>
                        <a:t>Catchment</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gridSpan="3">
                  <a:txBody>
                    <a:bodyPr/>
                    <a:lstStyle/>
                    <a:p>
                      <a:r>
                        <a:rPr lang="en-ZA" sz="1000">
                          <a:effectLst/>
                        </a:rPr>
                        <a:t>Natural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ZA"/>
                    </a:p>
                  </a:txBody>
                  <a:tcPr/>
                </a:tc>
                <a:tc hMerge="1">
                  <a:txBody>
                    <a:bodyPr/>
                    <a:lstStyle/>
                    <a:p>
                      <a:endParaRPr lang="en-ZA"/>
                    </a:p>
                  </a:txBody>
                  <a:tcPr/>
                </a:tc>
                <a:tc gridSpan="3">
                  <a:txBody>
                    <a:bodyPr/>
                    <a:lstStyle/>
                    <a:p>
                      <a:r>
                        <a:rPr lang="en-ZA" sz="1000">
                          <a:effectLst/>
                        </a:rPr>
                        <a:t>Present day</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ZA"/>
                    </a:p>
                  </a:txBody>
                  <a:tcPr/>
                </a:tc>
                <a:tc hMerge="1">
                  <a:txBody>
                    <a:bodyPr/>
                    <a:lstStyle/>
                    <a:p>
                      <a:endParaRPr lang="en-ZA"/>
                    </a:p>
                  </a:txBody>
                  <a:tcPr/>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83629"/>
                  </a:ext>
                </a:extLst>
              </a:tr>
              <a:tr h="670731">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Incremental MAR (Mm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Baseflow (Mm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Channel Losses (Mm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Incremental MAR (Mm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Baseflow (Mm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Channel Losses (Mm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Groundwater Use </a:t>
                      </a:r>
                    </a:p>
                    <a:p>
                      <a:r>
                        <a:rPr lang="en-ZA" sz="1000">
                          <a:effectLst/>
                        </a:rPr>
                        <a:t>(Mm</a:t>
                      </a:r>
                      <a:r>
                        <a:rPr lang="en-ZA" sz="1000" baseline="30000">
                          <a:effectLst/>
                        </a:rPr>
                        <a:t>3</a:t>
                      </a:r>
                      <a:r>
                        <a:rPr lang="en-ZA" sz="1000">
                          <a:effectLst/>
                        </a:rPr>
                        <a:t>/a)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38374294"/>
                  </a:ext>
                </a:extLst>
              </a:tr>
              <a:tr h="223577">
                <a:tc>
                  <a:txBody>
                    <a:bodyPr/>
                    <a:lstStyle/>
                    <a:p>
                      <a:r>
                        <a:rPr lang="en-ZA" sz="1000">
                          <a:effectLst/>
                        </a:rPr>
                        <a:t>Harts</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140.55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66.04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53.11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140.05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62.96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27.36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148.19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89566747"/>
                  </a:ext>
                </a:extLst>
              </a:tr>
              <a:tr h="223577">
                <a:tc>
                  <a:txBody>
                    <a:bodyPr/>
                    <a:lstStyle/>
                    <a:p>
                      <a:r>
                        <a:rPr lang="en-ZA" sz="1000">
                          <a:effectLst/>
                        </a:rPr>
                        <a:t>Vaal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2068.49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20.02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96.4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1794.04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19.21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90.84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41.69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30129941"/>
                  </a:ext>
                </a:extLst>
              </a:tr>
              <a:tr h="223577">
                <a:tc>
                  <a:txBody>
                    <a:bodyPr/>
                    <a:lstStyle/>
                    <a:p>
                      <a:r>
                        <a:rPr lang="en-ZA" sz="1000">
                          <a:effectLst/>
                        </a:rPr>
                        <a:t>Kuruman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0.44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22.45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32.16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0.21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14.64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21.5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70.89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2478454"/>
                  </a:ext>
                </a:extLst>
              </a:tr>
              <a:tr h="223577">
                <a:tc>
                  <a:txBody>
                    <a:bodyPr/>
                    <a:lstStyle/>
                    <a:p>
                      <a:r>
                        <a:rPr lang="en-ZA" sz="1000">
                          <a:effectLst/>
                        </a:rPr>
                        <a:t>Molopo</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3.25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0.22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41.59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2.91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34.53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31.93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46203409"/>
                  </a:ext>
                </a:extLst>
              </a:tr>
              <a:tr h="223577">
                <a:tc>
                  <a:txBody>
                    <a:bodyPr/>
                    <a:lstStyle/>
                    <a:p>
                      <a:r>
                        <a:rPr lang="en-ZA" sz="1000">
                          <a:effectLst/>
                        </a:rPr>
                        <a:t>D73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0.61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0.33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0.31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0.35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0.28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0.31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48.13</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66401757"/>
                  </a:ext>
                </a:extLst>
              </a:tr>
              <a:tr h="223577">
                <a:tc>
                  <a:txBody>
                    <a:bodyPr/>
                    <a:lstStyle/>
                    <a:p>
                      <a:r>
                        <a:rPr lang="en-ZA" sz="1000">
                          <a:effectLst/>
                        </a:rPr>
                        <a:t>Total</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2072.8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109.1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223.6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1797.51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97.1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174.54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340.8</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2162751"/>
                  </a:ext>
                </a:extLst>
              </a:tr>
              <a:tr h="223577">
                <a:tc gridSpan="8">
                  <a:txBody>
                    <a:bodyPr/>
                    <a:lstStyle/>
                    <a:p>
                      <a:r>
                        <a:rPr lang="en-ZA" sz="1000">
                          <a:effectLst/>
                        </a:rPr>
                        <a:t>Flow Reduction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4057341459"/>
                  </a:ext>
                </a:extLst>
              </a:tr>
              <a:tr h="223577">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 </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474.54</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12.0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a:effectLst/>
                        </a:rPr>
                        <a:t>49.0</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000" dirty="0">
                          <a:effectLst/>
                        </a:rPr>
                        <a:t> </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62569843"/>
                  </a:ext>
                </a:extLst>
              </a:tr>
            </a:tbl>
          </a:graphicData>
        </a:graphic>
      </p:graphicFrame>
    </p:spTree>
    <p:extLst>
      <p:ext uri="{BB962C8B-B14F-4D97-AF65-F5344CB8AC3E}">
        <p14:creationId xmlns:p14="http://schemas.microsoft.com/office/powerpoint/2010/main" val="2844866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36</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539496" y="605351"/>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FLOW REDUCTION</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3EA277-0AD5-5F8D-459F-AD92929ACC6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21385" y="1128834"/>
            <a:ext cx="7301230" cy="5123815"/>
          </a:xfrm>
          <a:prstGeom prst="rect">
            <a:avLst/>
          </a:prstGeom>
        </p:spPr>
      </p:pic>
    </p:spTree>
    <p:extLst>
      <p:ext uri="{BB962C8B-B14F-4D97-AF65-F5344CB8AC3E}">
        <p14:creationId xmlns:p14="http://schemas.microsoft.com/office/powerpoint/2010/main" val="3875387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37</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CONCLUSIONS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D3B4CE0-E1E1-6232-56A0-52992F1CD0D3}"/>
              </a:ext>
            </a:extLst>
          </p:cNvPr>
          <p:cNvSpPr txBox="1"/>
          <p:nvPr/>
        </p:nvSpPr>
        <p:spPr>
          <a:xfrm>
            <a:off x="457200" y="1500554"/>
            <a:ext cx="8311662" cy="4773999"/>
          </a:xfrm>
          <a:prstGeom prst="rect">
            <a:avLst/>
          </a:prstGeom>
          <a:noFill/>
        </p:spPr>
        <p:txBody>
          <a:bodyPr wrap="square" rtlCol="0">
            <a:spAutoFit/>
          </a:bodyPr>
          <a:lstStyle/>
          <a:p>
            <a:pPr marL="342900" indent="-342900" algn="just">
              <a:lnSpc>
                <a:spcPct val="115000"/>
              </a:lnSpc>
              <a:spcAft>
                <a:spcPts val="600"/>
              </a:spcAft>
              <a:buFont typeface="Arial" panose="020B0604020202020204" pitchFamily="34" charset="0"/>
              <a:buChar char="•"/>
            </a:pPr>
            <a:r>
              <a:rPr lang="en-ZA" dirty="0">
                <a:latin typeface="Calibri" panose="020F0502020204030204" pitchFamily="34" charset="0"/>
                <a:ea typeface="Times New Roman" panose="02020603050405020304" pitchFamily="18" charset="0"/>
                <a:cs typeface="Times New Roman" panose="02020603050405020304" pitchFamily="18" charset="0"/>
              </a:rPr>
              <a:t>E</a:t>
            </a:r>
            <a:r>
              <a:rPr lang="en-ZA" dirty="0">
                <a:effectLst/>
                <a:latin typeface="Calibri" panose="020F0502020204030204" pitchFamily="34" charset="0"/>
                <a:ea typeface="Times New Roman" panose="02020603050405020304" pitchFamily="18" charset="0"/>
                <a:cs typeface="Times New Roman" panose="02020603050405020304" pitchFamily="18" charset="0"/>
              </a:rPr>
              <a:t>ntire catchment generates 805.09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of recharge</a:t>
            </a:r>
          </a:p>
          <a:p>
            <a:pPr marL="342900" indent="-342900" algn="just">
              <a:lnSpc>
                <a:spcPct val="115000"/>
              </a:lnSpc>
              <a:spcAft>
                <a:spcPts val="600"/>
              </a:spcAft>
              <a:buFont typeface="Arial" panose="020B0604020202020204" pitchFamily="34" charset="0"/>
              <a:buChar char="•"/>
            </a:pPr>
            <a:r>
              <a:rPr lang="en-ZA" dirty="0">
                <a:effectLst/>
                <a:latin typeface="Calibri" panose="020F0502020204030204" pitchFamily="34" charset="0"/>
                <a:ea typeface="Times New Roman" panose="02020603050405020304" pitchFamily="18" charset="0"/>
                <a:cs typeface="Times New Roman" panose="02020603050405020304" pitchFamily="18" charset="0"/>
              </a:rPr>
              <a:t>109.06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emerges as baseflow. </a:t>
            </a:r>
          </a:p>
          <a:p>
            <a:pPr marL="342900" indent="-342900" algn="just">
              <a:lnSpc>
                <a:spcPct val="115000"/>
              </a:lnSpc>
              <a:spcAft>
                <a:spcPts val="600"/>
              </a:spcAft>
              <a:buFont typeface="Arial" panose="020B0604020202020204" pitchFamily="34" charset="0"/>
              <a:buChar char="•"/>
            </a:pPr>
            <a:r>
              <a:rPr lang="en-ZA" dirty="0">
                <a:effectLst/>
                <a:latin typeface="Calibri" panose="020F0502020204030204" pitchFamily="34" charset="0"/>
                <a:ea typeface="Times New Roman" panose="02020603050405020304" pitchFamily="18" charset="0"/>
                <a:cs typeface="Times New Roman" panose="02020603050405020304" pitchFamily="18" charset="0"/>
              </a:rPr>
              <a:t>105.39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of the baseflow is from dolomites. </a:t>
            </a:r>
          </a:p>
          <a:p>
            <a:pPr marL="342900" indent="-342900" algn="just">
              <a:lnSpc>
                <a:spcPct val="115000"/>
              </a:lnSpc>
              <a:spcAft>
                <a:spcPts val="600"/>
              </a:spcAft>
              <a:buFont typeface="Arial" panose="020B0604020202020204" pitchFamily="34" charset="0"/>
              <a:buChar char="•"/>
            </a:pPr>
            <a:r>
              <a:rPr lang="en-ZA" dirty="0">
                <a:effectLst/>
                <a:latin typeface="Calibri" panose="020F0502020204030204" pitchFamily="34" charset="0"/>
                <a:ea typeface="Times New Roman" panose="02020603050405020304" pitchFamily="18" charset="0"/>
                <a:cs typeface="Times New Roman" panose="02020603050405020304" pitchFamily="18" charset="0"/>
              </a:rPr>
              <a:t>Channel losses are 223.57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of which 96.4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are in the Vaal, consisting largely of releases from the </a:t>
            </a:r>
            <a:r>
              <a:rPr lang="en-ZA" dirty="0" err="1">
                <a:effectLst/>
                <a:latin typeface="Calibri" panose="020F0502020204030204" pitchFamily="34" charset="0"/>
                <a:ea typeface="Times New Roman" panose="02020603050405020304" pitchFamily="18" charset="0"/>
                <a:cs typeface="Times New Roman" panose="02020603050405020304" pitchFamily="18" charset="0"/>
              </a:rPr>
              <a:t>Bloemhof</a:t>
            </a:r>
            <a:r>
              <a:rPr lang="en-ZA" dirty="0">
                <a:effectLst/>
                <a:latin typeface="Calibri" panose="020F0502020204030204" pitchFamily="34" charset="0"/>
                <a:ea typeface="Times New Roman" panose="02020603050405020304" pitchFamily="18" charset="0"/>
                <a:cs typeface="Times New Roman" panose="02020603050405020304" pitchFamily="18" charset="0"/>
              </a:rPr>
              <a:t> dam. </a:t>
            </a:r>
          </a:p>
          <a:p>
            <a:pPr marL="342900" indent="-342900" algn="just">
              <a:lnSpc>
                <a:spcPct val="115000"/>
              </a:lnSpc>
              <a:spcAft>
                <a:spcPts val="600"/>
              </a:spcAft>
              <a:buFont typeface="Arial" panose="020B0604020202020204" pitchFamily="34" charset="0"/>
              <a:buChar char="•"/>
            </a:pPr>
            <a:r>
              <a:rPr lang="en-ZA" dirty="0">
                <a:effectLst/>
                <a:latin typeface="Calibri" panose="020F0502020204030204" pitchFamily="34" charset="0"/>
                <a:ea typeface="Times New Roman" panose="02020603050405020304" pitchFamily="18" charset="0"/>
                <a:cs typeface="Times New Roman" panose="02020603050405020304" pitchFamily="18" charset="0"/>
              </a:rPr>
              <a:t>The remaining 127.17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are channel losses of the baseflow generated largely from dolomites.</a:t>
            </a:r>
          </a:p>
          <a:p>
            <a:pPr marL="342900" indent="-342900" algn="just">
              <a:lnSpc>
                <a:spcPct val="115000"/>
              </a:lnSpc>
              <a:spcAft>
                <a:spcPts val="600"/>
              </a:spcAft>
              <a:buFont typeface="Arial" panose="020B0604020202020204" pitchFamily="34" charset="0"/>
              <a:buChar char="•"/>
            </a:pPr>
            <a:r>
              <a:rPr lang="en-ZA" dirty="0">
                <a:effectLst/>
                <a:latin typeface="Calibri" panose="020F0502020204030204" pitchFamily="34" charset="0"/>
                <a:ea typeface="Times New Roman" panose="02020603050405020304" pitchFamily="18" charset="0"/>
                <a:cs typeface="Times New Roman" panose="02020603050405020304" pitchFamily="18" charset="0"/>
              </a:rPr>
              <a:t>Nett runoff from Lower Vaal is 87.76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a:t>
            </a:r>
          </a:p>
          <a:p>
            <a:pPr marL="342900" indent="-342900" algn="just">
              <a:lnSpc>
                <a:spcPct val="115000"/>
              </a:lnSpc>
              <a:spcAft>
                <a:spcPts val="600"/>
              </a:spcAft>
              <a:buFont typeface="Arial" panose="020B0604020202020204" pitchFamily="34" charset="0"/>
              <a:buChar char="•"/>
            </a:pPr>
            <a:r>
              <a:rPr lang="en-ZA" dirty="0">
                <a:effectLst/>
                <a:latin typeface="Calibri" panose="020F0502020204030204" pitchFamily="34" charset="0"/>
                <a:ea typeface="Times New Roman" panose="02020603050405020304" pitchFamily="18" charset="0"/>
                <a:cs typeface="Times New Roman" panose="02020603050405020304" pitchFamily="18" charset="0"/>
              </a:rPr>
              <a:t>Flow Reduction 474.54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 Baseflow has been reduced by 12 Mm</a:t>
            </a:r>
            <a:r>
              <a:rPr lang="en-ZA"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dirty="0">
                <a:effectLst/>
                <a:latin typeface="Calibri" panose="020F0502020204030204" pitchFamily="34" charset="0"/>
                <a:ea typeface="Times New Roman" panose="02020603050405020304" pitchFamily="18" charset="0"/>
                <a:cs typeface="Times New Roman" panose="02020603050405020304" pitchFamily="18" charset="0"/>
              </a:rPr>
              <a:t>/a</a:t>
            </a:r>
            <a:endParaRPr lang="en-ZA" dirty="0"/>
          </a:p>
        </p:txBody>
      </p:sp>
    </p:spTree>
    <p:extLst>
      <p:ext uri="{BB962C8B-B14F-4D97-AF65-F5344CB8AC3E}">
        <p14:creationId xmlns:p14="http://schemas.microsoft.com/office/powerpoint/2010/main" val="3104959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38</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870EED-31E7-87C1-6C92-5249B3AEF345}"/>
              </a:ext>
            </a:extLst>
          </p:cNvPr>
          <p:cNvSpPr txBox="1"/>
          <p:nvPr/>
        </p:nvSpPr>
        <p:spPr>
          <a:xfrm>
            <a:off x="594360" y="1600200"/>
            <a:ext cx="8092440" cy="4154984"/>
          </a:xfrm>
          <a:prstGeom prst="rect">
            <a:avLst/>
          </a:prstGeom>
          <a:noFill/>
        </p:spPr>
        <p:txBody>
          <a:bodyPr wrap="square" rtlCol="0">
            <a:spAutoFit/>
          </a:bodyPr>
          <a:lstStyle/>
          <a:p>
            <a:r>
              <a:rPr lang="en-ZA" dirty="0"/>
              <a:t>Summary of findings</a:t>
            </a:r>
          </a:p>
          <a:p>
            <a:pPr marL="342900" indent="-342900">
              <a:buFont typeface="Arial" panose="020B0604020202020204" pitchFamily="34" charset="0"/>
              <a:buChar char="•"/>
            </a:pPr>
            <a:r>
              <a:rPr lang="en-ZA" dirty="0"/>
              <a:t>Study area description</a:t>
            </a:r>
          </a:p>
          <a:p>
            <a:pPr marL="342900" indent="-342900">
              <a:buFont typeface="Arial" panose="020B0604020202020204" pitchFamily="34" charset="0"/>
              <a:buChar char="•"/>
            </a:pPr>
            <a:r>
              <a:rPr lang="en-ZA" b="1" dirty="0"/>
              <a:t>Background and status quo</a:t>
            </a:r>
            <a:r>
              <a:rPr lang="en-ZA" dirty="0"/>
              <a:t>: existing hydrology, Reserve, water supply infrastructure, water use, monitoring, groundwater resources</a:t>
            </a:r>
          </a:p>
          <a:p>
            <a:pPr marL="342900" indent="-342900">
              <a:buFont typeface="Arial" panose="020B0604020202020204" pitchFamily="34" charset="0"/>
              <a:buChar char="•"/>
            </a:pPr>
            <a:r>
              <a:rPr lang="en-ZA" b="1" dirty="0"/>
              <a:t>Hydrocensus: </a:t>
            </a:r>
            <a:r>
              <a:rPr lang="en-ZA" dirty="0"/>
              <a:t>water use </a:t>
            </a:r>
            <a:r>
              <a:rPr lang="en-ZA"/>
              <a:t>by schemes, </a:t>
            </a:r>
            <a:r>
              <a:rPr lang="en-ZA" dirty="0"/>
              <a:t>registered water use, Schedule 1 water use</a:t>
            </a:r>
          </a:p>
          <a:p>
            <a:pPr marL="342900" indent="-342900">
              <a:buFont typeface="Arial" panose="020B0604020202020204" pitchFamily="34" charset="0"/>
              <a:buChar char="•"/>
            </a:pPr>
            <a:r>
              <a:rPr lang="en-ZA" b="1" dirty="0"/>
              <a:t>Water Resource Assessment: </a:t>
            </a:r>
            <a:r>
              <a:rPr lang="en-ZA" dirty="0"/>
              <a:t>Rainfall, Observed flows, Simulated flows, aquifer storage, GW Exploitation Potential, Stress index and Class</a:t>
            </a:r>
          </a:p>
          <a:p>
            <a:pPr marL="342900" indent="-342900">
              <a:buFont typeface="Arial" panose="020B0604020202020204" pitchFamily="34" charset="0"/>
              <a:buChar char="•"/>
            </a:pPr>
            <a:endParaRPr lang="en-ZA" b="1" dirty="0"/>
          </a:p>
        </p:txBody>
      </p:sp>
    </p:spTree>
    <p:extLst>
      <p:ext uri="{BB962C8B-B14F-4D97-AF65-F5344CB8AC3E}">
        <p14:creationId xmlns:p14="http://schemas.microsoft.com/office/powerpoint/2010/main" val="4279194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39</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870EED-31E7-87C1-6C92-5249B3AEF345}"/>
              </a:ext>
            </a:extLst>
          </p:cNvPr>
          <p:cNvSpPr txBox="1"/>
          <p:nvPr/>
        </p:nvSpPr>
        <p:spPr>
          <a:xfrm>
            <a:off x="594360" y="1600200"/>
            <a:ext cx="8092440" cy="3046988"/>
          </a:xfrm>
          <a:prstGeom prst="rect">
            <a:avLst/>
          </a:prstGeom>
          <a:noFill/>
        </p:spPr>
        <p:txBody>
          <a:bodyPr wrap="square" rtlCol="0">
            <a:spAutoFit/>
          </a:bodyPr>
          <a:lstStyle/>
          <a:p>
            <a:pPr marL="342900" indent="-342900">
              <a:buFont typeface="Arial" panose="020B0604020202020204" pitchFamily="34" charset="0"/>
              <a:buChar char="•"/>
            </a:pPr>
            <a:r>
              <a:rPr lang="en-ZA" b="1" dirty="0"/>
              <a:t>Modelling of Recharge and Baseflow: </a:t>
            </a:r>
            <a:r>
              <a:rPr lang="en-ZA" dirty="0"/>
              <a:t>Calibrations, MAR, Recharge, baseflow, channel losses</a:t>
            </a:r>
          </a:p>
          <a:p>
            <a:pPr marL="342900" indent="-342900">
              <a:buFont typeface="Arial" panose="020B0604020202020204" pitchFamily="34" charset="0"/>
              <a:buChar char="•"/>
            </a:pPr>
            <a:r>
              <a:rPr lang="en-ZA" b="1" dirty="0"/>
              <a:t>Interactions: </a:t>
            </a:r>
            <a:r>
              <a:rPr lang="en-ZA" dirty="0"/>
              <a:t>natural and present day surface and groundwater, impacts</a:t>
            </a:r>
          </a:p>
          <a:p>
            <a:pPr marL="342900" indent="-342900">
              <a:buFont typeface="Arial" panose="020B0604020202020204" pitchFamily="34" charset="0"/>
              <a:buChar char="•"/>
            </a:pPr>
            <a:r>
              <a:rPr lang="en-ZA" b="1" dirty="0"/>
              <a:t>Water Quality: </a:t>
            </a:r>
            <a:r>
              <a:rPr lang="en-ZA" dirty="0"/>
              <a:t>surface and groundwater</a:t>
            </a:r>
          </a:p>
          <a:p>
            <a:pPr marL="342900" indent="-342900">
              <a:buFont typeface="Arial" panose="020B0604020202020204" pitchFamily="34" charset="0"/>
              <a:buChar char="•"/>
            </a:pPr>
            <a:r>
              <a:rPr lang="en-ZA" b="1" dirty="0"/>
              <a:t>Protection zones: </a:t>
            </a:r>
            <a:r>
              <a:rPr lang="en-ZA" dirty="0"/>
              <a:t>quality and quantity, water supply boreholes, aquifer vulnerability, baseflow vulnerability, groundwater stress vs water levels</a:t>
            </a:r>
            <a:endParaRPr lang="en-ZA" b="1" dirty="0"/>
          </a:p>
        </p:txBody>
      </p:sp>
    </p:spTree>
    <p:extLst>
      <p:ext uri="{BB962C8B-B14F-4D97-AF65-F5344CB8AC3E}">
        <p14:creationId xmlns:p14="http://schemas.microsoft.com/office/powerpoint/2010/main" val="54105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STUDY AREA</a:t>
            </a:r>
          </a:p>
        </p:txBody>
      </p:sp>
      <p:pic>
        <p:nvPicPr>
          <p:cNvPr id="3" name="Picture 2">
            <a:extLst>
              <a:ext uri="{FF2B5EF4-FFF2-40B4-BE49-F238E27FC236}">
                <a16:creationId xmlns:a16="http://schemas.microsoft.com/office/drawing/2014/main" id="{6B50D543-5149-18B0-8A17-E98D003CCA4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13052" y="1417955"/>
            <a:ext cx="6663055" cy="4675802"/>
          </a:xfrm>
          <a:prstGeom prst="rect">
            <a:avLst/>
          </a:prstGeom>
        </p:spPr>
      </p:pic>
    </p:spTree>
    <p:extLst>
      <p:ext uri="{BB962C8B-B14F-4D97-AF65-F5344CB8AC3E}">
        <p14:creationId xmlns:p14="http://schemas.microsoft.com/office/powerpoint/2010/main" val="2729987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40</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 CONCLUSIONS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870EED-31E7-87C1-6C92-5249B3AEF345}"/>
              </a:ext>
            </a:extLst>
          </p:cNvPr>
          <p:cNvSpPr txBox="1"/>
          <p:nvPr/>
        </p:nvSpPr>
        <p:spPr>
          <a:xfrm>
            <a:off x="525780" y="1494609"/>
            <a:ext cx="8092440" cy="4841069"/>
          </a:xfrm>
          <a:prstGeom prst="rect">
            <a:avLst/>
          </a:prstGeom>
          <a:noFill/>
        </p:spPr>
        <p:txBody>
          <a:bodyPr wrap="square" rtlCol="0">
            <a:spAutoFit/>
          </a:bodyPr>
          <a:lstStyle/>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Total lawful use is estimated at 1068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of which 1040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is registered on WARMS . Total water use for water supply equates to 121 l/c/d Schedule 1 water use is 27.8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a:t>
            </a:r>
            <a:endParaRPr lang="en-ZA" sz="1800" b="1" dirty="0"/>
          </a:p>
          <a:p>
            <a:pPr marL="285750" indent="-285750" algn="just">
              <a:lnSpc>
                <a:spcPct val="115000"/>
              </a:lnSpc>
              <a:spcAft>
                <a:spcPts val="600"/>
              </a:spcAft>
              <a:buFont typeface="Arial" panose="020B0604020202020204" pitchFamily="34" charset="0"/>
              <a:buChar char="•"/>
            </a:pP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Vaalharts</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Water is the largest water user: 349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is for irrigation and 13.328 allocated to industry. Actual use from </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Vaalharts</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records differs from the registered allocations. Indicates only 26% of the water is utilised</a:t>
            </a:r>
          </a:p>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Total water use for water supply is 94.798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of which 48.179 is from surface water. Average per capita consumption is 145 l/c/d. Some abstraction may been missed for Greater </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Taung</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Tswaing</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Ratlou</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Total surface water use is 773.608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Registered surface water use for water supply is 33.5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lower than the 48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estimated.  However, the Vaal-</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Gamagara</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use is registered as Industrial rather than water supply. This registration is for 13.7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significantly less than the actual use of 25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a:t>
            </a:r>
          </a:p>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Registered groundwater use 266.28 Mm</a:t>
            </a:r>
            <a:r>
              <a:rPr lang="en-ZA" sz="18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69% of this use is for irrigation.  </a:t>
            </a:r>
          </a:p>
        </p:txBody>
      </p:sp>
    </p:spTree>
    <p:extLst>
      <p:ext uri="{BB962C8B-B14F-4D97-AF65-F5344CB8AC3E}">
        <p14:creationId xmlns:p14="http://schemas.microsoft.com/office/powerpoint/2010/main" val="2188884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41</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 CONCLUSIONS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870EED-31E7-87C1-6C92-5249B3AEF345}"/>
              </a:ext>
            </a:extLst>
          </p:cNvPr>
          <p:cNvSpPr txBox="1"/>
          <p:nvPr/>
        </p:nvSpPr>
        <p:spPr>
          <a:xfrm>
            <a:off x="594360" y="1600200"/>
            <a:ext cx="8092440" cy="3808478"/>
          </a:xfrm>
          <a:prstGeom prst="rect">
            <a:avLst/>
          </a:prstGeom>
          <a:noFill/>
        </p:spPr>
        <p:txBody>
          <a:bodyPr wrap="square" rtlCol="0">
            <a:spAutoFit/>
          </a:bodyPr>
          <a:lstStyle/>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comparison of CHIRPS and Pitman rainfall data shows that the CHIRPS data do provide a good extension to the observed Pitman model rainfall record. </a:t>
            </a:r>
          </a:p>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A significant problem with recharge estimation in isolation from surface water investigation is the potential for estimating large volumes of recharge whose fate is not accounted for, or possibly insufficient recharge to meet observed baseflow and spring discharge. </a:t>
            </a:r>
          </a:p>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Average discharges from dolomitic areas are affected by the non-stationarity of flow records due to declining discharge with increasing abstraction. This makes estimating recharge only from spring flows problematic</a:t>
            </a:r>
          </a:p>
          <a:p>
            <a:pPr marL="285750" indent="-285750" algn="just">
              <a:lnSpc>
                <a:spcPct val="115000"/>
              </a:lnSpc>
              <a:spcAft>
                <a:spcPts val="600"/>
              </a:spcAft>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Simulated recharge is significantly higher than GRAII in dolomites, and significantly lower in non dolomitic sub-areas</a:t>
            </a:r>
          </a:p>
        </p:txBody>
      </p:sp>
    </p:spTree>
    <p:extLst>
      <p:ext uri="{BB962C8B-B14F-4D97-AF65-F5344CB8AC3E}">
        <p14:creationId xmlns:p14="http://schemas.microsoft.com/office/powerpoint/2010/main" val="2511000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42</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 RECOMMENDATIONS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870EED-31E7-87C1-6C92-5249B3AEF345}"/>
              </a:ext>
            </a:extLst>
          </p:cNvPr>
          <p:cNvSpPr txBox="1"/>
          <p:nvPr/>
        </p:nvSpPr>
        <p:spPr>
          <a:xfrm>
            <a:off x="594360" y="1600200"/>
            <a:ext cx="8092440" cy="5159618"/>
          </a:xfrm>
          <a:prstGeom prst="rect">
            <a:avLst/>
          </a:prstGeom>
          <a:noFill/>
        </p:spPr>
        <p:txBody>
          <a:bodyPr wrap="square" rtlCol="0">
            <a:spAutoFit/>
          </a:bodyPr>
          <a:lstStyle/>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Since </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Vaalharts</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Water is the largest water user, the discrepancy between Canal releases and </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Vaalharts</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Water records needs to be addressed to quantify actual use.</a:t>
            </a:r>
          </a:p>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The licenced water use for Vaal-</a:t>
            </a:r>
            <a:r>
              <a:rPr lang="en-ZA" sz="1800" dirty="0" err="1">
                <a:effectLst/>
                <a:latin typeface="Calibri" panose="020F0502020204030204" pitchFamily="34" charset="0"/>
                <a:ea typeface="Times New Roman" panose="02020603050405020304" pitchFamily="18" charset="0"/>
                <a:cs typeface="Times New Roman" panose="02020603050405020304" pitchFamily="18" charset="0"/>
              </a:rPr>
              <a:t>Gamagara</a:t>
            </a: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needs to be reallocated and updated since they are a large water user.</a:t>
            </a:r>
          </a:p>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The Reserve for the Lower Vaal needs to be updated (when it becomes possible) in light of the calibrated recharge and baseflow volumes derived and data on existing use.</a:t>
            </a:r>
          </a:p>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The use of CHIRPS rainfall for monthly data is a useful tool to patch and extend rainfall records, particularly given the declining number of rainfall records. It also provides areal rainfall rather than point data, not always located in the most representative locations. The use of CHIRPS requires comparisons to SAWS data not just in terms of annual rainfall, but monthly distribution and standard deviation.</a:t>
            </a:r>
          </a:p>
          <a:p>
            <a:pPr marL="285750" indent="-285750" algn="just">
              <a:lnSpc>
                <a:spcPct val="115000"/>
              </a:lnSpc>
              <a:spcAft>
                <a:spcPts val="600"/>
              </a:spcAft>
              <a:buFont typeface="Arial" panose="020B0604020202020204" pitchFamily="34" charset="0"/>
              <a:buChar char="•"/>
            </a:pP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929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43</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 RECOMMENDATIONS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870EED-31E7-87C1-6C92-5249B3AEF345}"/>
              </a:ext>
            </a:extLst>
          </p:cNvPr>
          <p:cNvSpPr txBox="1"/>
          <p:nvPr/>
        </p:nvSpPr>
        <p:spPr>
          <a:xfrm>
            <a:off x="594360" y="1600200"/>
            <a:ext cx="8092440" cy="4127027"/>
          </a:xfrm>
          <a:prstGeom prst="rect">
            <a:avLst/>
          </a:prstGeom>
          <a:noFill/>
        </p:spPr>
        <p:txBody>
          <a:bodyPr wrap="square" rtlCol="0">
            <a:spAutoFit/>
          </a:bodyPr>
          <a:lstStyle/>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Observed flow records cannot be used for baseflow separations to estimate recharge due to non-stationarity and declining/increasing discharge where abstraction or point source discharges impact the hydrograph</a:t>
            </a:r>
          </a:p>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A significant problem with recharge estimation in isolation from surface water investigation is the potential for estimating large volumes of recharge whose fate is not accounted for, or possibly insufficient recharge to meet observed baseflow and spring discharge. Such water balance discrepancies should be investigated using integrated surface-subsurface methods before calculating the Reserve. </a:t>
            </a:r>
          </a:p>
          <a:p>
            <a:pPr marL="342900" lvl="0" indent="-342900" algn="just">
              <a:lnSpc>
                <a:spcPct val="115000"/>
              </a:lnSpc>
              <a:spcAft>
                <a:spcPts val="600"/>
              </a:spcAft>
              <a:buFont typeface="Symbol" panose="05050102010706020507" pitchFamily="18"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Endoreic areas must be utilised in simulations because the volumes of recharge and baseflow generated from endoreic areas is of significance to the water balance.</a:t>
            </a:r>
          </a:p>
          <a:p>
            <a:pPr marL="285750" indent="-285750" algn="just">
              <a:lnSpc>
                <a:spcPct val="115000"/>
              </a:lnSpc>
              <a:spcAft>
                <a:spcPts val="600"/>
              </a:spcAft>
              <a:buFont typeface="Arial" panose="020B0604020202020204" pitchFamily="34" charset="0"/>
              <a:buChar char="•"/>
            </a:pP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281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44</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MAIN REPORT RECOMMENDATIONS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F12E1E7-204F-9FB0-EF77-F9CF530080C1}"/>
              </a:ext>
            </a:extLst>
          </p:cNvPr>
          <p:cNvGraphicFramePr>
            <a:graphicFrameLocks noGrp="1"/>
          </p:cNvGraphicFramePr>
          <p:nvPr>
            <p:extLst>
              <p:ext uri="{D42A27DB-BD31-4B8C-83A1-F6EECF244321}">
                <p14:modId xmlns:p14="http://schemas.microsoft.com/office/powerpoint/2010/main" val="2477961269"/>
              </p:ext>
            </p:extLst>
          </p:nvPr>
        </p:nvGraphicFramePr>
        <p:xfrm>
          <a:off x="1301462" y="1237822"/>
          <a:ext cx="6763545" cy="5477221"/>
        </p:xfrm>
        <a:graphic>
          <a:graphicData uri="http://schemas.openxmlformats.org/drawingml/2006/table">
            <a:tbl>
              <a:tblPr firstRow="1" firstCol="1" bandRow="1">
                <a:tableStyleId>{5C22544A-7EE6-4342-B048-85BDC9FD1C3A}</a:tableStyleId>
              </a:tblPr>
              <a:tblGrid>
                <a:gridCol w="902242">
                  <a:extLst>
                    <a:ext uri="{9D8B030D-6E8A-4147-A177-3AD203B41FA5}">
                      <a16:colId xmlns:a16="http://schemas.microsoft.com/office/drawing/2014/main" val="603934476"/>
                    </a:ext>
                  </a:extLst>
                </a:gridCol>
                <a:gridCol w="1234443">
                  <a:extLst>
                    <a:ext uri="{9D8B030D-6E8A-4147-A177-3AD203B41FA5}">
                      <a16:colId xmlns:a16="http://schemas.microsoft.com/office/drawing/2014/main" val="371996283"/>
                    </a:ext>
                  </a:extLst>
                </a:gridCol>
                <a:gridCol w="1166375">
                  <a:extLst>
                    <a:ext uri="{9D8B030D-6E8A-4147-A177-3AD203B41FA5}">
                      <a16:colId xmlns:a16="http://schemas.microsoft.com/office/drawing/2014/main" val="3954637157"/>
                    </a:ext>
                  </a:extLst>
                </a:gridCol>
                <a:gridCol w="1166375">
                  <a:extLst>
                    <a:ext uri="{9D8B030D-6E8A-4147-A177-3AD203B41FA5}">
                      <a16:colId xmlns:a16="http://schemas.microsoft.com/office/drawing/2014/main" val="3318907177"/>
                    </a:ext>
                  </a:extLst>
                </a:gridCol>
                <a:gridCol w="2294110">
                  <a:extLst>
                    <a:ext uri="{9D8B030D-6E8A-4147-A177-3AD203B41FA5}">
                      <a16:colId xmlns:a16="http://schemas.microsoft.com/office/drawing/2014/main" val="2146519067"/>
                    </a:ext>
                  </a:extLst>
                </a:gridCol>
              </a:tblGrid>
              <a:tr h="195575">
                <a:tc>
                  <a:txBody>
                    <a:bodyPr/>
                    <a:lstStyle/>
                    <a:p>
                      <a:r>
                        <a:rPr lang="en-ZA" sz="1200" b="1">
                          <a:effectLst/>
                        </a:rPr>
                        <a:t>Quat</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gridSpan="4">
                  <a:txBody>
                    <a:bodyPr/>
                    <a:lstStyle/>
                    <a:p>
                      <a:pPr algn="ctr"/>
                      <a:r>
                        <a:rPr lang="en-ZA" sz="1200" b="1">
                          <a:effectLst/>
                        </a:rPr>
                        <a:t>Protection Required</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429940949"/>
                  </a:ext>
                </a:extLst>
              </a:tr>
              <a:tr h="195575">
                <a:tc>
                  <a:txBody>
                    <a:bodyPr/>
                    <a:lstStyle/>
                    <a:p>
                      <a:r>
                        <a:rPr lang="en-ZA" sz="1200" b="1">
                          <a:effectLst/>
                        </a:rPr>
                        <a:t> </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1200" b="1">
                          <a:effectLst/>
                        </a:rPr>
                        <a:t> </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gridSpan="2">
                  <a:txBody>
                    <a:bodyPr/>
                    <a:lstStyle/>
                    <a:p>
                      <a:r>
                        <a:rPr lang="en-ZA" sz="1200" b="1">
                          <a:effectLst/>
                        </a:rPr>
                        <a:t> </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hMerge="1">
                  <a:txBody>
                    <a:bodyPr/>
                    <a:lstStyle/>
                    <a:p>
                      <a:endParaRPr lang="en-ZA"/>
                    </a:p>
                  </a:txBody>
                  <a:tcPr/>
                </a:tc>
                <a:tc>
                  <a:txBody>
                    <a:bodyPr/>
                    <a:lstStyle/>
                    <a:p>
                      <a:r>
                        <a:rPr lang="en-ZA" sz="1200" b="1">
                          <a:effectLst/>
                        </a:rPr>
                        <a:t> </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extLst>
                  <a:ext uri="{0D108BD9-81ED-4DB2-BD59-A6C34878D82A}">
                    <a16:rowId xmlns:a16="http://schemas.microsoft.com/office/drawing/2014/main" val="3500245357"/>
                  </a:ext>
                </a:extLst>
              </a:tr>
              <a:tr h="161676">
                <a:tc rowSpan="2">
                  <a:txBody>
                    <a:bodyPr/>
                    <a:lstStyle/>
                    <a:p>
                      <a:r>
                        <a:rPr lang="en-ZA" sz="1200" b="1">
                          <a:effectLst/>
                        </a:rPr>
                        <a:t> </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rowSpan="2">
                  <a:txBody>
                    <a:bodyPr/>
                    <a:lstStyle/>
                    <a:p>
                      <a:r>
                        <a:rPr lang="en-ZA" sz="1200" b="1">
                          <a:effectLst/>
                        </a:rPr>
                        <a:t>Groundwater Quality</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gridSpan="2">
                  <a:txBody>
                    <a:bodyPr/>
                    <a:lstStyle/>
                    <a:p>
                      <a:r>
                        <a:rPr lang="en-ZA" sz="1200" b="1">
                          <a:effectLst/>
                        </a:rPr>
                        <a:t>Groundwater Quantity</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hMerge="1">
                  <a:txBody>
                    <a:bodyPr/>
                    <a:lstStyle/>
                    <a:p>
                      <a:endParaRPr lang="en-ZA"/>
                    </a:p>
                  </a:txBody>
                  <a:tcPr/>
                </a:tc>
                <a:tc rowSpan="2">
                  <a:txBody>
                    <a:bodyPr/>
                    <a:lstStyle/>
                    <a:p>
                      <a:r>
                        <a:rPr lang="en-ZA" sz="1200" b="1" dirty="0">
                          <a:effectLst/>
                        </a:rPr>
                        <a:t>Baseflow Protection</a:t>
                      </a:r>
                      <a:endParaRPr lang="en-ZA"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extLst>
                  <a:ext uri="{0D108BD9-81ED-4DB2-BD59-A6C34878D82A}">
                    <a16:rowId xmlns:a16="http://schemas.microsoft.com/office/drawing/2014/main" val="1325250301"/>
                  </a:ext>
                </a:extLst>
              </a:tr>
              <a:tr h="161024">
                <a:tc vMerge="1">
                  <a:txBody>
                    <a:bodyPr/>
                    <a:lstStyle/>
                    <a:p>
                      <a:endParaRPr lang="en-ZA"/>
                    </a:p>
                  </a:txBody>
                  <a:tcPr/>
                </a:tc>
                <a:tc vMerge="1">
                  <a:txBody>
                    <a:bodyPr/>
                    <a:lstStyle/>
                    <a:p>
                      <a:endParaRPr lang="en-ZA"/>
                    </a:p>
                  </a:txBody>
                  <a:tcPr/>
                </a:tc>
                <a:tc>
                  <a:txBody>
                    <a:bodyPr/>
                    <a:lstStyle/>
                    <a:p>
                      <a:r>
                        <a:rPr lang="en-ZA" sz="1200" b="1">
                          <a:effectLst/>
                        </a:rPr>
                        <a:t>Water level </a:t>
                      </a:r>
                      <a:endParaRPr lang="en-ZA" sz="1200" b="1">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1200" b="1" dirty="0">
                          <a:effectLst/>
                        </a:rPr>
                        <a:t>Stress Index</a:t>
                      </a:r>
                      <a:endParaRPr lang="en-ZA"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vMerge="1">
                  <a:txBody>
                    <a:bodyPr/>
                    <a:lstStyle/>
                    <a:p>
                      <a:endParaRPr lang="en-ZA"/>
                    </a:p>
                  </a:txBody>
                  <a:tcPr/>
                </a:tc>
                <a:extLst>
                  <a:ext uri="{0D108BD9-81ED-4DB2-BD59-A6C34878D82A}">
                    <a16:rowId xmlns:a16="http://schemas.microsoft.com/office/drawing/2014/main" val="3370734276"/>
                  </a:ext>
                </a:extLst>
              </a:tr>
              <a:tr h="1095222">
                <a:tc>
                  <a:txBody>
                    <a:bodyPr/>
                    <a:lstStyle/>
                    <a:p>
                      <a:r>
                        <a:rPr lang="en-ZA" sz="900">
                          <a:effectLst/>
                        </a:rPr>
                        <a:t>C31A</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High aquifer vulnerability to contamination</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Water levels declining. Groundwater may be over utilised and caution required  before further allocations. Some use may be undocumented</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0.8</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Abstraction can have a significant impact on baseflow and abstraction near a river or eye needs to be restricted within 1 km of an eye</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extLst>
                  <a:ext uri="{0D108BD9-81ED-4DB2-BD59-A6C34878D82A}">
                    <a16:rowId xmlns:a16="http://schemas.microsoft.com/office/drawing/2014/main" val="1714962212"/>
                  </a:ext>
                </a:extLst>
              </a:tr>
              <a:tr h="938762">
                <a:tc>
                  <a:txBody>
                    <a:bodyPr/>
                    <a:lstStyle/>
                    <a:p>
                      <a:r>
                        <a:rPr lang="en-ZA" sz="900">
                          <a:effectLst/>
                        </a:rPr>
                        <a:t>C31B</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Very high aquifer vulnerability to contamination</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Water levels declining. Groundwater may be over utilised and caution required  before further allocations. </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0.98</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 </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extLst>
                  <a:ext uri="{0D108BD9-81ED-4DB2-BD59-A6C34878D82A}">
                    <a16:rowId xmlns:a16="http://schemas.microsoft.com/office/drawing/2014/main" val="2748555965"/>
                  </a:ext>
                </a:extLst>
              </a:tr>
              <a:tr h="195575">
                <a:tc>
                  <a:txBody>
                    <a:bodyPr/>
                    <a:lstStyle/>
                    <a:p>
                      <a:r>
                        <a:rPr lang="en-ZA" sz="900">
                          <a:effectLst/>
                        </a:rPr>
                        <a:t>C31C</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gridSpan="4">
                  <a:txBody>
                    <a:bodyPr/>
                    <a:lstStyle/>
                    <a:p>
                      <a:pPr algn="ctr"/>
                      <a:r>
                        <a:rPr lang="en-ZA" sz="900">
                          <a:effectLst/>
                        </a:rPr>
                        <a:t>No intervention required</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628705265"/>
                  </a:ext>
                </a:extLst>
              </a:tr>
              <a:tr h="1095222">
                <a:tc>
                  <a:txBody>
                    <a:bodyPr/>
                    <a:lstStyle/>
                    <a:p>
                      <a:r>
                        <a:rPr lang="en-ZA" sz="900">
                          <a:effectLst/>
                        </a:rPr>
                        <a:t>C31D</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Very high aquifer vulnerability to contamination</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Water levels declining. Groundwater may be over utilised and caution required  before further allocations.  Groundwater use verified. Some use may be undocumented</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0.3</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 </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extLst>
                  <a:ext uri="{0D108BD9-81ED-4DB2-BD59-A6C34878D82A}">
                    <a16:rowId xmlns:a16="http://schemas.microsoft.com/office/drawing/2014/main" val="451200923"/>
                  </a:ext>
                </a:extLst>
              </a:tr>
              <a:tr h="195575">
                <a:tc>
                  <a:txBody>
                    <a:bodyPr/>
                    <a:lstStyle/>
                    <a:p>
                      <a:r>
                        <a:rPr lang="en-ZA" sz="900">
                          <a:effectLst/>
                        </a:rPr>
                        <a:t>C31E</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gridSpan="4">
                  <a:txBody>
                    <a:bodyPr/>
                    <a:lstStyle/>
                    <a:p>
                      <a:pPr algn="ctr"/>
                      <a:r>
                        <a:rPr lang="en-ZA" sz="900" dirty="0">
                          <a:effectLst/>
                        </a:rPr>
                        <a:t>No intervention required</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174781439"/>
                  </a:ext>
                </a:extLst>
              </a:tr>
              <a:tr h="625841">
                <a:tc>
                  <a:txBody>
                    <a:bodyPr/>
                    <a:lstStyle/>
                    <a:p>
                      <a:r>
                        <a:rPr lang="en-ZA" sz="900">
                          <a:effectLst/>
                        </a:rPr>
                        <a:t>C31F</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 </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High stress but no water level data. Monitoring required</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a:effectLst/>
                        </a:rPr>
                        <a:t>1</a:t>
                      </a:r>
                      <a:endParaRPr lang="en-ZA" sz="90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tc>
                  <a:txBody>
                    <a:bodyPr/>
                    <a:lstStyle/>
                    <a:p>
                      <a:r>
                        <a:rPr lang="en-ZA" sz="900" dirty="0">
                          <a:effectLst/>
                        </a:rPr>
                        <a:t> </a:t>
                      </a:r>
                      <a:endParaRPr lang="en-ZA" sz="900" dirty="0">
                        <a:effectLst/>
                        <a:latin typeface="Calibri" panose="020F0502020204030204" pitchFamily="34" charset="0"/>
                        <a:ea typeface="Times New Roman" panose="02020603050405020304" pitchFamily="18" charset="0"/>
                        <a:cs typeface="Arial" panose="020B0604020202020204" pitchFamily="34" charset="0"/>
                      </a:endParaRPr>
                    </a:p>
                  </a:txBody>
                  <a:tcPr marL="63037" marR="63037" marT="0" marB="0" anchor="b"/>
                </a:tc>
                <a:extLst>
                  <a:ext uri="{0D108BD9-81ED-4DB2-BD59-A6C34878D82A}">
                    <a16:rowId xmlns:a16="http://schemas.microsoft.com/office/drawing/2014/main" val="1703300546"/>
                  </a:ext>
                </a:extLst>
              </a:tr>
            </a:tbl>
          </a:graphicData>
        </a:graphic>
      </p:graphicFrame>
      <p:sp>
        <p:nvSpPr>
          <p:cNvPr id="2" name="Oval 1">
            <a:extLst>
              <a:ext uri="{FF2B5EF4-FFF2-40B4-BE49-F238E27FC236}">
                <a16:creationId xmlns:a16="http://schemas.microsoft.com/office/drawing/2014/main" id="{F9B5E11A-487B-9CDA-EA93-7024E93690DE}"/>
              </a:ext>
            </a:extLst>
          </p:cNvPr>
          <p:cNvSpPr/>
          <p:nvPr/>
        </p:nvSpPr>
        <p:spPr>
          <a:xfrm>
            <a:off x="3146322" y="2227745"/>
            <a:ext cx="2133600" cy="127819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F3B8FE50-98A8-3F37-63A8-F141ABE5CF4D}"/>
              </a:ext>
            </a:extLst>
          </p:cNvPr>
          <p:cNvSpPr/>
          <p:nvPr/>
        </p:nvSpPr>
        <p:spPr>
          <a:xfrm>
            <a:off x="2998839" y="4326194"/>
            <a:ext cx="2428567" cy="136668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18049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310F72B-4349-0FA6-CAE2-7A7D619315D2}"/>
              </a:ext>
            </a:extLst>
          </p:cNvPr>
          <p:cNvSpPr txBox="1">
            <a:spLocks/>
          </p:cNvSpPr>
          <p:nvPr/>
        </p:nvSpPr>
        <p:spPr bwMode="auto">
          <a:xfrm>
            <a:off x="565355" y="67392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300"/>
              </a:lnSpc>
              <a:buFont typeface="Arial" panose="020B0604020202020204" pitchFamily="34" charset="0"/>
              <a:buNone/>
            </a:pPr>
            <a:r>
              <a:rPr lang="en-US" altLang="en-US" sz="2800" b="1">
                <a:latin typeface="Arial" panose="020B0604020202020204" pitchFamily="34" charset="0"/>
                <a:cs typeface="Arial" panose="020B0604020202020204" pitchFamily="34" charset="0"/>
              </a:rPr>
              <a:t>MAIN REPORT RECOMMENDATIONS</a:t>
            </a:r>
          </a:p>
          <a:p>
            <a:pPr marL="0" indent="0">
              <a:lnSpc>
                <a:spcPts val="2300"/>
              </a:lnSpc>
              <a:buFont typeface="Arial" panose="020B0604020202020204" pitchFamily="34" charset="0"/>
              <a:buNone/>
            </a:pPr>
            <a:endParaRPr lang="en-US" altLang="en-US" sz="2800" b="1" dirty="0">
              <a:latin typeface="Arial" panose="020B0604020202020204" pitchFamily="34" charset="0"/>
              <a:cs typeface="Arial" panose="020B0604020202020204" pitchFamily="34" charset="0"/>
            </a:endParaRPr>
          </a:p>
        </p:txBody>
      </p:sp>
      <p:pic>
        <p:nvPicPr>
          <p:cNvPr id="4" name="Picture 3" descr="A map of a geolocation&#10;&#10;Description automatically generated">
            <a:extLst>
              <a:ext uri="{FF2B5EF4-FFF2-40B4-BE49-F238E27FC236}">
                <a16:creationId xmlns:a16="http://schemas.microsoft.com/office/drawing/2014/main" id="{548095C1-7DF4-A24D-EC5B-DF418379990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5355" y="1114539"/>
            <a:ext cx="7757652" cy="5444591"/>
          </a:xfrm>
          <a:prstGeom prst="rect">
            <a:avLst/>
          </a:prstGeom>
        </p:spPr>
      </p:pic>
    </p:spTree>
    <p:extLst>
      <p:ext uri="{BB962C8B-B14F-4D97-AF65-F5344CB8AC3E}">
        <p14:creationId xmlns:p14="http://schemas.microsoft.com/office/powerpoint/2010/main" val="2857515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42722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46</a:t>
            </a:fld>
            <a:endParaRPr lang="en-US" altLang="en-US" sz="1000" b="1" dirty="0">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555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OUTSTANDING</a:t>
            </a:r>
          </a:p>
        </p:txBody>
      </p:sp>
      <p:sp>
        <p:nvSpPr>
          <p:cNvPr id="7" name="TextBox 6">
            <a:extLst>
              <a:ext uri="{FF2B5EF4-FFF2-40B4-BE49-F238E27FC236}">
                <a16:creationId xmlns:a16="http://schemas.microsoft.com/office/drawing/2014/main" id="{38FAE483-3CBC-C97D-C957-6B017FF303A8}"/>
              </a:ext>
            </a:extLst>
          </p:cNvPr>
          <p:cNvSpPr txBox="1"/>
          <p:nvPr/>
        </p:nvSpPr>
        <p:spPr>
          <a:xfrm>
            <a:off x="714131" y="1344285"/>
            <a:ext cx="7655169" cy="2308324"/>
          </a:xfrm>
          <a:prstGeom prst="rect">
            <a:avLst/>
          </a:prstGeom>
          <a:noFill/>
        </p:spPr>
        <p:txBody>
          <a:bodyPr wrap="square" rtlCol="0">
            <a:spAutoFit/>
          </a:bodyPr>
          <a:lstStyle/>
          <a:p>
            <a:pPr marL="342900" indent="-342900">
              <a:buFont typeface="Arial" panose="020B0604020202020204" pitchFamily="34" charset="0"/>
              <a:buChar char="•"/>
            </a:pPr>
            <a:r>
              <a:rPr lang="en-ZA" dirty="0">
                <a:ea typeface="Calibri" panose="020F0502020204030204" pitchFamily="34" charset="0"/>
                <a:cs typeface="Arial" panose="020B0604020202020204" pitchFamily="34" charset="0"/>
              </a:rPr>
              <a:t>External reviewer report : Rodger Parsons appointed. Oct 23</a:t>
            </a:r>
          </a:p>
          <a:p>
            <a:pPr marL="342900" indent="-342900">
              <a:buFont typeface="Arial" panose="020B0604020202020204" pitchFamily="34" charset="0"/>
              <a:buChar char="•"/>
            </a:pPr>
            <a:r>
              <a:rPr lang="en-ZA" dirty="0">
                <a:ea typeface="Calibri" panose="020F0502020204030204" pitchFamily="34" charset="0"/>
                <a:cs typeface="Arial" panose="020B0604020202020204" pitchFamily="34" charset="0"/>
              </a:rPr>
              <a:t>Summary of capacity building ( to be in Closure out report</a:t>
            </a:r>
          </a:p>
          <a:p>
            <a:pPr marL="342900" indent="-342900">
              <a:buFont typeface="Arial" panose="020B0604020202020204" pitchFamily="34" charset="0"/>
              <a:buChar char="•"/>
            </a:pPr>
            <a:r>
              <a:rPr lang="en-ZA" dirty="0">
                <a:ea typeface="Calibri" panose="020F0502020204030204" pitchFamily="34" charset="0"/>
                <a:cs typeface="Arial" panose="020B0604020202020204" pitchFamily="34" charset="0"/>
              </a:rPr>
              <a:t>Close Out report</a:t>
            </a:r>
          </a:p>
          <a:p>
            <a:endParaRPr lang="en-ZA"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8360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56D11-0B81-1E1D-F03B-765F8BEF2354}"/>
              </a:ext>
            </a:extLst>
          </p:cNvPr>
          <p:cNvSpPr txBox="1"/>
          <p:nvPr/>
        </p:nvSpPr>
        <p:spPr>
          <a:xfrm>
            <a:off x="816077" y="2113935"/>
            <a:ext cx="6754762" cy="461665"/>
          </a:xfrm>
          <a:prstGeom prst="rect">
            <a:avLst/>
          </a:prstGeom>
          <a:noFill/>
        </p:spPr>
        <p:txBody>
          <a:bodyPr wrap="square" rtlCol="0">
            <a:spAutoFit/>
          </a:bodyPr>
          <a:lstStyle/>
          <a:p>
            <a:r>
              <a:rPr lang="en-ZA" dirty="0"/>
              <a:t>Questions and Clarification</a:t>
            </a:r>
          </a:p>
        </p:txBody>
      </p:sp>
    </p:spTree>
    <p:extLst>
      <p:ext uri="{BB962C8B-B14F-4D97-AF65-F5344CB8AC3E}">
        <p14:creationId xmlns:p14="http://schemas.microsoft.com/office/powerpoint/2010/main" val="1385019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5</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GROUNDWATER QUALITY REPORT</a:t>
            </a:r>
          </a:p>
        </p:txBody>
      </p:sp>
      <p:sp>
        <p:nvSpPr>
          <p:cNvPr id="3" name="TextBox 2">
            <a:extLst>
              <a:ext uri="{FF2B5EF4-FFF2-40B4-BE49-F238E27FC236}">
                <a16:creationId xmlns:a16="http://schemas.microsoft.com/office/drawing/2014/main" id="{85332145-368B-7A63-F9C8-4D35671531BA}"/>
              </a:ext>
            </a:extLst>
          </p:cNvPr>
          <p:cNvSpPr txBox="1"/>
          <p:nvPr/>
        </p:nvSpPr>
        <p:spPr>
          <a:xfrm>
            <a:off x="726831" y="1866869"/>
            <a:ext cx="7959969" cy="1811906"/>
          </a:xfrm>
          <a:prstGeom prst="rect">
            <a:avLst/>
          </a:prstGeom>
          <a:noFill/>
        </p:spPr>
        <p:txBody>
          <a:bodyPr wrap="square">
            <a:spAutoFit/>
          </a:bodyPr>
          <a:lstStyle/>
          <a:p>
            <a:pPr algn="just">
              <a:lnSpc>
                <a:spcPct val="115000"/>
              </a:lnSpc>
              <a:spcAft>
                <a:spcPts val="600"/>
              </a:spcAft>
            </a:pPr>
            <a:r>
              <a:rPr lang="en-ZA" sz="1800" dirty="0">
                <a:effectLst/>
                <a:ea typeface="Times New Roman" panose="02020603050405020304" pitchFamily="18" charset="0"/>
                <a:cs typeface="Arial" panose="020B0604020202020204" pitchFamily="34" charset="0"/>
              </a:rPr>
              <a:t>This report categorises groundwater quality in terms of macro and microconstituents by:</a:t>
            </a:r>
          </a:p>
          <a:p>
            <a:pPr marL="342900" lvl="0" indent="-342900" algn="just">
              <a:lnSpc>
                <a:spcPct val="115000"/>
              </a:lnSpc>
              <a:spcAft>
                <a:spcPts val="600"/>
              </a:spcAft>
              <a:buFont typeface="Symbol" panose="05050102010706020507" pitchFamily="18" charset="2"/>
              <a:buChar char=""/>
            </a:pPr>
            <a:r>
              <a:rPr lang="en-ZA" sz="1800" dirty="0">
                <a:effectLst/>
                <a:ea typeface="Times New Roman" panose="02020603050405020304" pitchFamily="18" charset="0"/>
                <a:cs typeface="Arial" panose="020B0604020202020204" pitchFamily="34" charset="0"/>
              </a:rPr>
              <a:t>Quaternary catchment</a:t>
            </a:r>
          </a:p>
          <a:p>
            <a:pPr marL="342900" lvl="0" indent="-342900" algn="just">
              <a:lnSpc>
                <a:spcPct val="115000"/>
              </a:lnSpc>
              <a:spcAft>
                <a:spcPts val="600"/>
              </a:spcAft>
              <a:buFont typeface="Symbol" panose="05050102010706020507" pitchFamily="18" charset="2"/>
              <a:buChar char=""/>
            </a:pPr>
            <a:r>
              <a:rPr lang="en-ZA" sz="1800" dirty="0">
                <a:effectLst/>
                <a:ea typeface="Times New Roman" panose="02020603050405020304" pitchFamily="18" charset="0"/>
                <a:cs typeface="Arial" panose="020B0604020202020204" pitchFamily="34" charset="0"/>
              </a:rPr>
              <a:t>Processes and Catchment characteristics that impact on groundwater quality</a:t>
            </a:r>
          </a:p>
        </p:txBody>
      </p:sp>
    </p:spTree>
    <p:extLst>
      <p:ext uri="{BB962C8B-B14F-4D97-AF65-F5344CB8AC3E}">
        <p14:creationId xmlns:p14="http://schemas.microsoft.com/office/powerpoint/2010/main" val="411710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6</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MEDIAN EC</a:t>
            </a:r>
          </a:p>
        </p:txBody>
      </p:sp>
      <p:pic>
        <p:nvPicPr>
          <p:cNvPr id="3" name="Picture 2">
            <a:extLst>
              <a:ext uri="{FF2B5EF4-FFF2-40B4-BE49-F238E27FC236}">
                <a16:creationId xmlns:a16="http://schemas.microsoft.com/office/drawing/2014/main" id="{A7A864AD-A857-3C74-0ABC-A9A70871F46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199" y="1417955"/>
            <a:ext cx="6663055" cy="4675802"/>
          </a:xfrm>
          <a:prstGeom prst="rect">
            <a:avLst/>
          </a:prstGeom>
        </p:spPr>
      </p:pic>
      <p:graphicFrame>
        <p:nvGraphicFramePr>
          <p:cNvPr id="2" name="Table 1">
            <a:extLst>
              <a:ext uri="{FF2B5EF4-FFF2-40B4-BE49-F238E27FC236}">
                <a16:creationId xmlns:a16="http://schemas.microsoft.com/office/drawing/2014/main" id="{A573D53B-FBA5-4626-F102-6F8F372B2939}"/>
              </a:ext>
            </a:extLst>
          </p:cNvPr>
          <p:cNvGraphicFramePr>
            <a:graphicFrameLocks noGrp="1"/>
          </p:cNvGraphicFramePr>
          <p:nvPr/>
        </p:nvGraphicFramePr>
        <p:xfrm>
          <a:off x="457198" y="6093757"/>
          <a:ext cx="7886699" cy="365760"/>
        </p:xfrm>
        <a:graphic>
          <a:graphicData uri="http://schemas.openxmlformats.org/drawingml/2006/table">
            <a:tbl>
              <a:tblPr firstRow="1" firstCol="1" bandRow="1">
                <a:tableStyleId>{5C22544A-7EE6-4342-B048-85BDC9FD1C3A}</a:tableStyleId>
              </a:tblPr>
              <a:tblGrid>
                <a:gridCol w="615163">
                  <a:extLst>
                    <a:ext uri="{9D8B030D-6E8A-4147-A177-3AD203B41FA5}">
                      <a16:colId xmlns:a16="http://schemas.microsoft.com/office/drawing/2014/main" val="386340212"/>
                    </a:ext>
                  </a:extLst>
                </a:gridCol>
                <a:gridCol w="744504">
                  <a:extLst>
                    <a:ext uri="{9D8B030D-6E8A-4147-A177-3AD203B41FA5}">
                      <a16:colId xmlns:a16="http://schemas.microsoft.com/office/drawing/2014/main" val="3657271217"/>
                    </a:ext>
                  </a:extLst>
                </a:gridCol>
                <a:gridCol w="618317">
                  <a:extLst>
                    <a:ext uri="{9D8B030D-6E8A-4147-A177-3AD203B41FA5}">
                      <a16:colId xmlns:a16="http://schemas.microsoft.com/office/drawing/2014/main" val="4010581611"/>
                    </a:ext>
                  </a:extLst>
                </a:gridCol>
                <a:gridCol w="867537">
                  <a:extLst>
                    <a:ext uri="{9D8B030D-6E8A-4147-A177-3AD203B41FA5}">
                      <a16:colId xmlns:a16="http://schemas.microsoft.com/office/drawing/2014/main" val="358895405"/>
                    </a:ext>
                  </a:extLst>
                </a:gridCol>
                <a:gridCol w="804443">
                  <a:extLst>
                    <a:ext uri="{9D8B030D-6E8A-4147-A177-3AD203B41FA5}">
                      <a16:colId xmlns:a16="http://schemas.microsoft.com/office/drawing/2014/main" val="1395054022"/>
                    </a:ext>
                  </a:extLst>
                </a:gridCol>
                <a:gridCol w="1012652">
                  <a:extLst>
                    <a:ext uri="{9D8B030D-6E8A-4147-A177-3AD203B41FA5}">
                      <a16:colId xmlns:a16="http://schemas.microsoft.com/office/drawing/2014/main" val="1658591672"/>
                    </a:ext>
                  </a:extLst>
                </a:gridCol>
                <a:gridCol w="1012652">
                  <a:extLst>
                    <a:ext uri="{9D8B030D-6E8A-4147-A177-3AD203B41FA5}">
                      <a16:colId xmlns:a16="http://schemas.microsoft.com/office/drawing/2014/main" val="809208966"/>
                    </a:ext>
                  </a:extLst>
                </a:gridCol>
                <a:gridCol w="1094674">
                  <a:extLst>
                    <a:ext uri="{9D8B030D-6E8A-4147-A177-3AD203B41FA5}">
                      <a16:colId xmlns:a16="http://schemas.microsoft.com/office/drawing/2014/main" val="4190848787"/>
                    </a:ext>
                  </a:extLst>
                </a:gridCol>
                <a:gridCol w="1116757">
                  <a:extLst>
                    <a:ext uri="{9D8B030D-6E8A-4147-A177-3AD203B41FA5}">
                      <a16:colId xmlns:a16="http://schemas.microsoft.com/office/drawing/2014/main" val="1298574251"/>
                    </a:ext>
                  </a:extLst>
                </a:gridCol>
              </a:tblGrid>
              <a:tr h="182880">
                <a:tc>
                  <a:txBody>
                    <a:bodyPr/>
                    <a:lstStyle/>
                    <a:p>
                      <a:r>
                        <a:rPr lang="en-ZA" sz="1000">
                          <a:effectLst/>
                        </a:rPr>
                        <a:t>Quat</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Average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Median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20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40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60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80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100</a:t>
                      </a:r>
                      <a:r>
                        <a:rPr lang="en-ZA" sz="1000" baseline="30000">
                          <a:effectLst/>
                        </a:rPr>
                        <a:t>th</a:t>
                      </a:r>
                      <a:r>
                        <a:rPr lang="en-ZA" sz="1000">
                          <a:effectLst/>
                        </a:rPr>
                        <a:t> percentile</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tc>
                <a:tc>
                  <a:txBody>
                    <a:bodyPr/>
                    <a:lstStyle/>
                    <a:p>
                      <a:r>
                        <a:rPr lang="en-ZA" sz="1000">
                          <a:effectLst/>
                        </a:rPr>
                        <a:t>Potable fraction</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2667765649"/>
                  </a:ext>
                </a:extLst>
              </a:tr>
              <a:tr h="182880">
                <a:tc>
                  <a:txBody>
                    <a:bodyPr/>
                    <a:lstStyle/>
                    <a:p>
                      <a:r>
                        <a:rPr lang="en-ZA" sz="1000">
                          <a:effectLst/>
                        </a:rPr>
                        <a:t>C31A</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60.96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60.15</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35.86</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57.1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62.9</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75.1</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a:effectLst/>
                        </a:rPr>
                        <a:t>291.2</a:t>
                      </a:r>
                      <a:endParaRPr lang="en-ZA" sz="100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tc>
                  <a:txBody>
                    <a:bodyPr/>
                    <a:lstStyle/>
                    <a:p>
                      <a:r>
                        <a:rPr lang="en-ZA" sz="1000" dirty="0">
                          <a:effectLst/>
                        </a:rPr>
                        <a:t>98.72</a:t>
                      </a:r>
                      <a:endParaRPr lang="en-ZA" sz="1000" dirty="0">
                        <a:effectLst/>
                        <a:latin typeface="Calibri" panose="020F0502020204030204" pitchFamily="34" charset="0"/>
                        <a:ea typeface="Times New Roman" panose="02020603050405020304" pitchFamily="18" charset="0"/>
                        <a:cs typeface="Arial" panose="020B0604020202020204" pitchFamily="34" charset="0"/>
                      </a:endParaRPr>
                    </a:p>
                  </a:txBody>
                  <a:tcPr marL="17780" marR="17780" marT="0" marB="0" anchor="b"/>
                </a:tc>
                <a:extLst>
                  <a:ext uri="{0D108BD9-81ED-4DB2-BD59-A6C34878D82A}">
                    <a16:rowId xmlns:a16="http://schemas.microsoft.com/office/drawing/2014/main" val="462265481"/>
                  </a:ext>
                </a:extLst>
              </a:tr>
            </a:tbl>
          </a:graphicData>
        </a:graphic>
      </p:graphicFrame>
    </p:spTree>
    <p:extLst>
      <p:ext uri="{BB962C8B-B14F-4D97-AF65-F5344CB8AC3E}">
        <p14:creationId xmlns:p14="http://schemas.microsoft.com/office/powerpoint/2010/main" val="3542363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7</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HIGH EC and Kalahari cover</a:t>
            </a:r>
          </a:p>
        </p:txBody>
      </p:sp>
      <p:pic>
        <p:nvPicPr>
          <p:cNvPr id="2" name="Picture 1">
            <a:extLst>
              <a:ext uri="{FF2B5EF4-FFF2-40B4-BE49-F238E27FC236}">
                <a16:creationId xmlns:a16="http://schemas.microsoft.com/office/drawing/2014/main" id="{7EE8FD66-6D94-D6E0-238F-294E89E9CB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4953" y="1244600"/>
            <a:ext cx="7320524" cy="5137181"/>
          </a:xfrm>
          <a:prstGeom prst="rect">
            <a:avLst/>
          </a:prstGeom>
        </p:spPr>
      </p:pic>
    </p:spTree>
    <p:extLst>
      <p:ext uri="{BB962C8B-B14F-4D97-AF65-F5344CB8AC3E}">
        <p14:creationId xmlns:p14="http://schemas.microsoft.com/office/powerpoint/2010/main" val="1565198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8</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 EC</a:t>
            </a:r>
          </a:p>
        </p:txBody>
      </p:sp>
      <p:sp>
        <p:nvSpPr>
          <p:cNvPr id="4" name="TextBox 3">
            <a:extLst>
              <a:ext uri="{FF2B5EF4-FFF2-40B4-BE49-F238E27FC236}">
                <a16:creationId xmlns:a16="http://schemas.microsoft.com/office/drawing/2014/main" id="{B1F32D18-99DE-E033-181D-ECF77F80D194}"/>
              </a:ext>
            </a:extLst>
          </p:cNvPr>
          <p:cNvSpPr txBox="1"/>
          <p:nvPr/>
        </p:nvSpPr>
        <p:spPr>
          <a:xfrm>
            <a:off x="328247" y="1457866"/>
            <a:ext cx="8499230" cy="4977966"/>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Class 0 to 1, with an EC of less than 150 mS/m, in the </a:t>
            </a:r>
            <a:r>
              <a:rPr lang="en-ZA" sz="1400" u="sng" dirty="0">
                <a:effectLst/>
                <a:ea typeface="Times New Roman" panose="02020603050405020304" pitchFamily="18" charset="0"/>
                <a:cs typeface="Arial" panose="020B0604020202020204" pitchFamily="34" charset="0"/>
              </a:rPr>
              <a:t>dolomitic aquifers</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Only a few boreholes are of Class 2, indicative of very localised contamination. </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Over most of </a:t>
            </a:r>
            <a:r>
              <a:rPr lang="en-ZA" sz="1400" u="sng" dirty="0">
                <a:effectLst/>
                <a:ea typeface="Times New Roman" panose="02020603050405020304" pitchFamily="18" charset="0"/>
                <a:cs typeface="Arial" panose="020B0604020202020204" pitchFamily="34" charset="0"/>
              </a:rPr>
              <a:t>the eastern portion </a:t>
            </a:r>
            <a:r>
              <a:rPr lang="en-ZA" sz="1400" dirty="0">
                <a:effectLst/>
                <a:ea typeface="Times New Roman" panose="02020603050405020304" pitchFamily="18" charset="0"/>
                <a:cs typeface="Arial" panose="020B0604020202020204" pitchFamily="34" charset="0"/>
              </a:rPr>
              <a:t>of the study area groundwater is of Class 1-2</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Groundwater of Class 2 and 3 is found at </a:t>
            </a:r>
            <a:r>
              <a:rPr lang="en-ZA" sz="1400" u="sng" dirty="0">
                <a:effectLst/>
                <a:ea typeface="Times New Roman" panose="02020603050405020304" pitchFamily="18" charset="0"/>
                <a:cs typeface="Arial" panose="020B0604020202020204" pitchFamily="34" charset="0"/>
              </a:rPr>
              <a:t>Hartswater</a:t>
            </a:r>
            <a:r>
              <a:rPr lang="en-ZA" sz="1400" dirty="0">
                <a:effectLst/>
                <a:ea typeface="Times New Roman" panose="02020603050405020304" pitchFamily="18" charset="0"/>
                <a:cs typeface="Arial" panose="020B0604020202020204" pitchFamily="34" charset="0"/>
              </a:rPr>
              <a:t> where irrigation from the </a:t>
            </a:r>
            <a:r>
              <a:rPr lang="en-ZA" sz="1400" dirty="0" err="1">
                <a:effectLst/>
                <a:ea typeface="Times New Roman" panose="02020603050405020304" pitchFamily="18" charset="0"/>
                <a:cs typeface="Arial" panose="020B0604020202020204" pitchFamily="34" charset="0"/>
              </a:rPr>
              <a:t>Vaalharts</a:t>
            </a:r>
            <a:r>
              <a:rPr lang="en-ZA" sz="1400" dirty="0">
                <a:effectLst/>
                <a:ea typeface="Times New Roman" panose="02020603050405020304" pitchFamily="18" charset="0"/>
                <a:cs typeface="Arial" panose="020B0604020202020204" pitchFamily="34" charset="0"/>
              </a:rPr>
              <a:t> occurs in C33A-C, however, the median remains Class 1. </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Groundwater of Class 3-4 occurs from </a:t>
            </a:r>
            <a:r>
              <a:rPr lang="en-ZA" sz="1400" u="sng" dirty="0" err="1">
                <a:effectLst/>
                <a:ea typeface="Times New Roman" panose="02020603050405020304" pitchFamily="18" charset="0"/>
                <a:cs typeface="Arial" panose="020B0604020202020204" pitchFamily="34" charset="0"/>
              </a:rPr>
              <a:t>Vryburg</a:t>
            </a:r>
            <a:r>
              <a:rPr lang="en-ZA" sz="1400" u="sng" dirty="0">
                <a:effectLst/>
                <a:ea typeface="Times New Roman" panose="02020603050405020304" pitchFamily="18" charset="0"/>
                <a:cs typeface="Arial" panose="020B0604020202020204" pitchFamily="34" charset="0"/>
              </a:rPr>
              <a:t> to Reivilo in C32B, D41G and C33B</a:t>
            </a:r>
            <a:r>
              <a:rPr lang="en-ZA" sz="1400" dirty="0">
                <a:effectLst/>
                <a:ea typeface="Times New Roman" panose="02020603050405020304" pitchFamily="18" charset="0"/>
                <a:cs typeface="Arial" panose="020B0604020202020204" pitchFamily="34" charset="0"/>
              </a:rPr>
              <a:t>. These areas are associated with communities, irrigated lands, and extensive dryland farming. </a:t>
            </a:r>
          </a:p>
          <a:p>
            <a:pPr marL="285750" indent="-285750" algn="just">
              <a:lnSpc>
                <a:spcPct val="115000"/>
              </a:lnSpc>
              <a:spcAft>
                <a:spcPts val="600"/>
              </a:spcAft>
              <a:buFont typeface="Arial" panose="020B0604020202020204" pitchFamily="34" charset="0"/>
              <a:buChar char="•"/>
            </a:pPr>
            <a:r>
              <a:rPr lang="en-ZA" sz="1400" u="sng" dirty="0">
                <a:effectLst/>
                <a:ea typeface="Times New Roman" panose="02020603050405020304" pitchFamily="18" charset="0"/>
                <a:cs typeface="Arial" panose="020B0604020202020204" pitchFamily="34" charset="0"/>
              </a:rPr>
              <a:t>Western region </a:t>
            </a:r>
            <a:r>
              <a:rPr lang="en-ZA" sz="1400" dirty="0">
                <a:effectLst/>
                <a:ea typeface="Times New Roman" panose="02020603050405020304" pitchFamily="18" charset="0"/>
                <a:cs typeface="Arial" panose="020B0604020202020204" pitchFamily="34" charset="0"/>
              </a:rPr>
              <a:t>has highly variable water quality</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The presence of large </a:t>
            </a:r>
            <a:r>
              <a:rPr lang="en-ZA" sz="1400" u="sng" dirty="0">
                <a:effectLst/>
                <a:ea typeface="Times New Roman" panose="02020603050405020304" pitchFamily="18" charset="0"/>
                <a:cs typeface="Arial" panose="020B0604020202020204" pitchFamily="34" charset="0"/>
              </a:rPr>
              <a:t>endoreic areas </a:t>
            </a:r>
            <a:r>
              <a:rPr lang="en-ZA" sz="1400" dirty="0">
                <a:effectLst/>
                <a:ea typeface="Times New Roman" panose="02020603050405020304" pitchFamily="18" charset="0"/>
                <a:cs typeface="Arial" panose="020B0604020202020204" pitchFamily="34" charset="0"/>
              </a:rPr>
              <a:t>results in worsening groundwater quality to Class 3 and 4 since salts are not exported and accumulate in pans, creating variability in water quality.</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Linear trends of Class 0-1 groundwater occur </a:t>
            </a:r>
            <a:r>
              <a:rPr lang="en-ZA" sz="1400" u="sng" dirty="0">
                <a:effectLst/>
                <a:ea typeface="Times New Roman" panose="02020603050405020304" pitchFamily="18" charset="0"/>
                <a:cs typeface="Arial" panose="020B0604020202020204" pitchFamily="34" charset="0"/>
              </a:rPr>
              <a:t>along the </a:t>
            </a:r>
            <a:r>
              <a:rPr lang="en-ZA" sz="1400" u="sng" dirty="0" err="1">
                <a:effectLst/>
                <a:ea typeface="Times New Roman" panose="02020603050405020304" pitchFamily="18" charset="0"/>
                <a:cs typeface="Arial" panose="020B0604020202020204" pitchFamily="34" charset="0"/>
              </a:rPr>
              <a:t>Kuruman</a:t>
            </a:r>
            <a:r>
              <a:rPr lang="en-ZA" sz="1400" u="sng" dirty="0">
                <a:effectLst/>
                <a:ea typeface="Times New Roman" panose="02020603050405020304" pitchFamily="18" charset="0"/>
                <a:cs typeface="Arial" panose="020B0604020202020204" pitchFamily="34" charset="0"/>
              </a:rPr>
              <a:t> and Molopo rivers</a:t>
            </a:r>
            <a:r>
              <a:rPr lang="en-ZA" sz="1400" dirty="0">
                <a:effectLst/>
                <a:ea typeface="Times New Roman" panose="02020603050405020304" pitchFamily="18" charset="0"/>
                <a:cs typeface="Arial" panose="020B0604020202020204" pitchFamily="34" charset="0"/>
              </a:rPr>
              <a:t>, indicative of flood waters and discharge from dolomite springs recharging the aquifer along the rivers.  </a:t>
            </a:r>
          </a:p>
          <a:p>
            <a:pPr marL="285750" indent="-285750" algn="just">
              <a:lnSpc>
                <a:spcPct val="115000"/>
              </a:lnSpc>
              <a:spcAft>
                <a:spcPts val="600"/>
              </a:spcAft>
              <a:buFont typeface="Arial" panose="020B0604020202020204" pitchFamily="34" charset="0"/>
              <a:buChar char="•"/>
            </a:pPr>
            <a:r>
              <a:rPr lang="en-ZA" sz="1400" dirty="0">
                <a:effectLst/>
                <a:ea typeface="Times New Roman" panose="02020603050405020304" pitchFamily="18" charset="0"/>
                <a:cs typeface="Arial" panose="020B0604020202020204" pitchFamily="34" charset="0"/>
              </a:rPr>
              <a:t>Boreholes with a high electrical conductivity of Class 3 and 4 are largely restricted to areas covered by </a:t>
            </a:r>
            <a:r>
              <a:rPr lang="en-ZA" sz="1400" u="sng" dirty="0">
                <a:effectLst/>
                <a:ea typeface="Times New Roman" panose="02020603050405020304" pitchFamily="18" charset="0"/>
                <a:cs typeface="Arial" panose="020B0604020202020204" pitchFamily="34" charset="0"/>
              </a:rPr>
              <a:t>Kalahari sands</a:t>
            </a:r>
            <a:r>
              <a:rPr lang="en-ZA" sz="1400" dirty="0">
                <a:effectLst/>
                <a:ea typeface="Times New Roman" panose="02020603050405020304" pitchFamily="18" charset="0"/>
                <a:cs typeface="Arial" panose="020B0604020202020204" pitchFamily="34" charset="0"/>
              </a:rPr>
              <a:t>, which are dry, endoreic, and where the sand cover serves to reduce recharge</a:t>
            </a:r>
          </a:p>
          <a:p>
            <a:pPr algn="just">
              <a:lnSpc>
                <a:spcPct val="115000"/>
              </a:lnSpc>
              <a:spcAft>
                <a:spcPts val="600"/>
              </a:spcAft>
            </a:pPr>
            <a:endParaRPr lang="en-ZA" sz="1400" dirty="0">
              <a:effectLst/>
              <a:ea typeface="Times New Roman" panose="02020603050405020304" pitchFamily="18" charset="0"/>
              <a:cs typeface="Arial" panose="020B0604020202020204" pitchFamily="34" charset="0"/>
            </a:endParaRPr>
          </a:p>
          <a:p>
            <a:pPr algn="just">
              <a:lnSpc>
                <a:spcPct val="115000"/>
              </a:lnSpc>
              <a:spcAft>
                <a:spcPts val="600"/>
              </a:spcAft>
            </a:pPr>
            <a:endParaRPr lang="en-Z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8B9A0BF1-FC3F-5414-9ED4-A7E4AFFDF73B}"/>
              </a:ext>
            </a:extLst>
          </p:cNvPr>
          <p:cNvSpPr>
            <a:spLocks noGrp="1"/>
          </p:cNvSpPr>
          <p:nvPr>
            <p:ph type="sldNum" sz="quarter" idx="4294967295"/>
          </p:nvPr>
        </p:nvSpPr>
        <p:spPr bwMode="auto">
          <a:xfrm>
            <a:off x="8369300" y="6356350"/>
            <a:ext cx="317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DFC846F-7A50-45E8-AB9F-6632C258964F}" type="slidenum">
              <a:rPr lang="en-US" altLang="en-US" sz="1000" b="1">
                <a:cs typeface="Arial" panose="020B0604020202020204" pitchFamily="34" charset="0"/>
              </a:rPr>
              <a:pPr algn="r" eaLnBrk="1" hangingPunct="1"/>
              <a:t>9</a:t>
            </a:fld>
            <a:endParaRPr lang="en-US" altLang="en-US" sz="1000" b="1">
              <a:cs typeface="Arial" panose="020B0604020202020204" pitchFamily="34" charset="0"/>
            </a:endParaRPr>
          </a:p>
        </p:txBody>
      </p:sp>
      <p:sp>
        <p:nvSpPr>
          <p:cNvPr id="5" name="TextBox 4">
            <a:extLst>
              <a:ext uri="{FF2B5EF4-FFF2-40B4-BE49-F238E27FC236}">
                <a16:creationId xmlns:a16="http://schemas.microsoft.com/office/drawing/2014/main" id="{9DF81F08-226A-1BB8-0D7C-7487FB2C1550}"/>
              </a:ext>
            </a:extLst>
          </p:cNvPr>
          <p:cNvSpPr txBox="1"/>
          <p:nvPr/>
        </p:nvSpPr>
        <p:spPr>
          <a:xfrm>
            <a:off x="457199" y="227013"/>
            <a:ext cx="5216769" cy="369332"/>
          </a:xfrm>
          <a:prstGeom prst="rect">
            <a:avLst/>
          </a:prstGeom>
          <a:noFill/>
        </p:spPr>
        <p:txBody>
          <a:bodyPr wrap="square">
            <a:spAutoFit/>
          </a:bodyPr>
          <a:lstStyle/>
          <a:p>
            <a:pPr>
              <a:defRPr/>
            </a:pPr>
            <a:r>
              <a:rPr lang="en-US" sz="1800" b="1" dirty="0">
                <a:solidFill>
                  <a:srgbClr val="002A3B">
                    <a:alpha val="20000"/>
                  </a:srgbClr>
                </a:solidFill>
                <a:latin typeface="Arial"/>
                <a:ea typeface="ＭＳ Ｐゴシック" charset="0"/>
                <a:cs typeface="Arial"/>
              </a:rPr>
              <a:t>Lower Vaal Surface- groundwater interactions </a:t>
            </a:r>
          </a:p>
        </p:txBody>
      </p:sp>
      <p:sp>
        <p:nvSpPr>
          <p:cNvPr id="16388" name="Content Placeholder 2">
            <a:extLst>
              <a:ext uri="{FF2B5EF4-FFF2-40B4-BE49-F238E27FC236}">
                <a16:creationId xmlns:a16="http://schemas.microsoft.com/office/drawing/2014/main" id="{7052CA35-C041-39B4-2807-634E923227AE}"/>
              </a:ext>
            </a:extLst>
          </p:cNvPr>
          <p:cNvSpPr>
            <a:spLocks noGrp="1"/>
          </p:cNvSpPr>
          <p:nvPr>
            <p:ph idx="4294967295"/>
          </p:nvPr>
        </p:nvSpPr>
        <p:spPr bwMode="auto">
          <a:xfrm>
            <a:off x="457200" y="850900"/>
            <a:ext cx="8229600" cy="78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300"/>
              </a:lnSpc>
              <a:buFont typeface="Arial" panose="020B0604020202020204" pitchFamily="34" charset="0"/>
              <a:buNone/>
            </a:pPr>
            <a:r>
              <a:rPr lang="en-US" altLang="en-US" sz="2800" b="1" dirty="0">
                <a:latin typeface="Arial" panose="020B0604020202020204" pitchFamily="34" charset="0"/>
                <a:cs typeface="Arial" panose="020B0604020202020204" pitchFamily="34" charset="0"/>
              </a:rPr>
              <a:t>NITRATES</a:t>
            </a:r>
          </a:p>
        </p:txBody>
      </p:sp>
      <p:pic>
        <p:nvPicPr>
          <p:cNvPr id="3" name="Picture 2">
            <a:extLst>
              <a:ext uri="{FF2B5EF4-FFF2-40B4-BE49-F238E27FC236}">
                <a16:creationId xmlns:a16="http://schemas.microsoft.com/office/drawing/2014/main" id="{20FE08A3-4B18-FBE2-7D08-B0D0685C5D1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4584" y="1417955"/>
            <a:ext cx="7062616" cy="4956194"/>
          </a:xfrm>
          <a:prstGeom prst="rect">
            <a:avLst/>
          </a:prstGeom>
        </p:spPr>
      </p:pic>
    </p:spTree>
    <p:extLst>
      <p:ext uri="{BB962C8B-B14F-4D97-AF65-F5344CB8AC3E}">
        <p14:creationId xmlns:p14="http://schemas.microsoft.com/office/powerpoint/2010/main" val="1692365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817B936D444140B2D61A89ACFDBBA1" ma:contentTypeVersion="17" ma:contentTypeDescription="Create a new document." ma:contentTypeScope="" ma:versionID="43b103903be3f2c7caa0dd393a448e29">
  <xsd:schema xmlns:xsd="http://www.w3.org/2001/XMLSchema" xmlns:xs="http://www.w3.org/2001/XMLSchema" xmlns:p="http://schemas.microsoft.com/office/2006/metadata/properties" xmlns:ns2="63752e84-bcfc-4a0f-9bc7-633a2a57b1b1" xmlns:ns3="a76c9f0d-2671-4edb-b0f0-4bd870f8a1d7" targetNamespace="http://schemas.microsoft.com/office/2006/metadata/properties" ma:root="true" ma:fieldsID="586f6b9c0a2ce94c2f59d3ef60659393" ns2:_="" ns3:_="">
    <xsd:import namespace="63752e84-bcfc-4a0f-9bc7-633a2a57b1b1"/>
    <xsd:import namespace="a76c9f0d-2671-4edb-b0f0-4bd870f8a1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752e84-bcfc-4a0f-9bc7-633a2a57b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bb25ad-8fb8-4592-a38c-8d36ded686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6c9f0d-2671-4edb-b0f0-4bd870f8a1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237117-fb85-4e79-a15c-3507fe62c590}" ma:internalName="TaxCatchAll" ma:showField="CatchAllData" ma:web="a76c9f0d-2671-4edb-b0f0-4bd870f8a1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3752e84-bcfc-4a0f-9bc7-633a2a57b1b1">
      <Terms xmlns="http://schemas.microsoft.com/office/infopath/2007/PartnerControls"/>
    </lcf76f155ced4ddcb4097134ff3c332f>
    <TaxCatchAll xmlns="a76c9f0d-2671-4edb-b0f0-4bd870f8a1d7" xsi:nil="true"/>
  </documentManagement>
</p:properties>
</file>

<file path=customXml/itemProps1.xml><?xml version="1.0" encoding="utf-8"?>
<ds:datastoreItem xmlns:ds="http://schemas.openxmlformats.org/officeDocument/2006/customXml" ds:itemID="{E2FBFCED-F01A-4D98-92F7-89D64A1C85A0}">
  <ds:schemaRefs>
    <ds:schemaRef ds:uri="http://schemas.microsoft.com/sharepoint/v3/contenttype/forms"/>
  </ds:schemaRefs>
</ds:datastoreItem>
</file>

<file path=customXml/itemProps2.xml><?xml version="1.0" encoding="utf-8"?>
<ds:datastoreItem xmlns:ds="http://schemas.openxmlformats.org/officeDocument/2006/customXml" ds:itemID="{27D52B78-C8B9-4813-8D99-A553D92B9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752e84-bcfc-4a0f-9bc7-633a2a57b1b1"/>
    <ds:schemaRef ds:uri="a76c9f0d-2671-4edb-b0f0-4bd870f8a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FA3B3D-07F4-402A-A840-2A7D69A38767}">
  <ds:schemaRefs>
    <ds:schemaRef ds:uri="http://schemas.microsoft.com/office/2006/metadata/properties"/>
    <ds:schemaRef ds:uri="http://schemas.microsoft.com/office/infopath/2007/PartnerControls"/>
    <ds:schemaRef ds:uri="63752e84-bcfc-4a0f-9bc7-633a2a57b1b1"/>
    <ds:schemaRef ds:uri="a76c9f0d-2671-4edb-b0f0-4bd870f8a1d7"/>
  </ds:schemaRefs>
</ds:datastoreItem>
</file>

<file path=docProps/app.xml><?xml version="1.0" encoding="utf-8"?>
<Properties xmlns="http://schemas.openxmlformats.org/officeDocument/2006/extended-properties" xmlns:vt="http://schemas.openxmlformats.org/officeDocument/2006/docPropsVTypes">
  <TotalTime>8618</TotalTime>
  <Words>3289</Words>
  <Application>Microsoft Office PowerPoint</Application>
  <PresentationFormat>On-screen Show (4:3)</PresentationFormat>
  <Paragraphs>1017</Paragraphs>
  <Slides>47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Boniwe Nobubele</cp:lastModifiedBy>
  <cp:revision>265</cp:revision>
  <dcterms:created xsi:type="dcterms:W3CDTF">2012-08-01T10:33:21Z</dcterms:created>
  <dcterms:modified xsi:type="dcterms:W3CDTF">2023-09-11T10:11:43Z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0x01010098817B936D444140B2D61A89ACFDBBA1</vt:lpwstr>
  </property>
  <property fmtid="{D5CDD505-2E9C-101B-9397-08002B2CF9AE}" pid="3" name="MediaServiceImageTags">
    <vt:lpwstr/>
  </property>
</Properties>
</file>